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75" d="100"/>
          <a:sy n="75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80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79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75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607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4375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48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37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8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26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3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91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5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1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89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968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3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96C8-91B6-4245-8E7E-F66CFB1DDEE6}" type="datetimeFigureOut">
              <a:rPr lang="ru-RU" smtClean="0"/>
              <a:t>22.03.2016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3E6EF4A-3095-4585-AC1D-B2FA7B1D3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33718" y="292100"/>
            <a:ext cx="8565777" cy="3238500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r>
              <a:rPr lang="uk-UA" sz="3600" dirty="0" smtClean="0">
                <a:solidFill>
                  <a:srgbClr val="002060"/>
                </a:solidFill>
              </a:rPr>
              <a:t>Портфоліо вчителя біології , екології та основ </a:t>
            </a:r>
            <a:r>
              <a:rPr lang="uk-UA" sz="3600" dirty="0" err="1" smtClean="0">
                <a:solidFill>
                  <a:srgbClr val="002060"/>
                </a:solidFill>
              </a:rPr>
              <a:t>здоров</a:t>
            </a:r>
            <a:r>
              <a:rPr lang="en-US" sz="3600" dirty="0" smtClean="0">
                <a:solidFill>
                  <a:srgbClr val="002060"/>
                </a:solidFill>
              </a:rPr>
              <a:t>’</a:t>
            </a:r>
            <a:r>
              <a:rPr lang="uk-UA" sz="3600" dirty="0" smtClean="0">
                <a:solidFill>
                  <a:srgbClr val="002060"/>
                </a:solidFill>
              </a:rPr>
              <a:t>я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smtClean="0">
                <a:solidFill>
                  <a:srgbClr val="002060"/>
                </a:solidFill>
              </a:rPr>
              <a:t>Рівненського економіко-правового ліцею </a:t>
            </a:r>
            <a:br>
              <a:rPr lang="uk-UA" sz="3600" dirty="0" smtClean="0">
                <a:solidFill>
                  <a:srgbClr val="002060"/>
                </a:solidFill>
              </a:rPr>
            </a:br>
            <a:r>
              <a:rPr lang="uk-UA" sz="3600" dirty="0" err="1" smtClean="0">
                <a:solidFill>
                  <a:srgbClr val="002060"/>
                </a:solidFill>
              </a:rPr>
              <a:t>Балаушко</a:t>
            </a:r>
            <a:r>
              <a:rPr lang="uk-UA" sz="3600" dirty="0" smtClean="0">
                <a:solidFill>
                  <a:srgbClr val="002060"/>
                </a:solidFill>
              </a:rPr>
              <a:t> Інни Володимирівни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4" y="3695701"/>
            <a:ext cx="2378075" cy="25173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653" y="3073400"/>
            <a:ext cx="416771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7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4965" cy="34340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4043"/>
            <a:ext cx="6104965" cy="3544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65" y="0"/>
            <a:ext cx="5837382" cy="3434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65" y="3414235"/>
            <a:ext cx="5837382" cy="356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5661212" cy="3463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8230"/>
            <a:ext cx="5661213" cy="3519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13" y="1"/>
            <a:ext cx="4823012" cy="3338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14" y="3304614"/>
            <a:ext cx="4823011" cy="355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1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0"/>
            <a:ext cx="8596668" cy="887506"/>
          </a:xfrm>
        </p:spPr>
        <p:txBody>
          <a:bodyPr>
            <a:normAutofit/>
          </a:bodyPr>
          <a:lstStyle/>
          <a:p>
            <a:r>
              <a:rPr lang="uk-UA" altLang="ru-RU" sz="3800" b="1" dirty="0">
                <a:solidFill>
                  <a:srgbClr val="FF9933"/>
                </a:solidFill>
                <a:latin typeface="Arial" panose="020B0604020202020204" pitchFamily="34" charset="0"/>
              </a:rPr>
              <a:t>Робота в </a:t>
            </a:r>
            <a:r>
              <a:rPr lang="uk-UA" altLang="ru-RU" sz="3800" b="1" dirty="0" smtClean="0">
                <a:solidFill>
                  <a:srgbClr val="FF9933"/>
                </a:solidFill>
                <a:latin typeface="Arial" panose="020B0604020202020204" pitchFamily="34" charset="0"/>
              </a:rPr>
              <a:t>кабінеті 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1035424"/>
            <a:ext cx="8596668" cy="4352424"/>
          </a:xfrm>
        </p:spPr>
        <p:txBody>
          <a:bodyPr/>
          <a:lstStyle/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Розробка лабораторних і практичних робіт з біології.</a:t>
            </a:r>
          </a:p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Створення папок з роздатковим матеріалом.</a:t>
            </a:r>
          </a:p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Оновлення меблів </a:t>
            </a: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у кабінеті </a:t>
            </a: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біології.</a:t>
            </a:r>
          </a:p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Придбання </a:t>
            </a: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ноутбука .</a:t>
            </a:r>
            <a:endParaRPr lang="uk-UA" altLang="ru-RU" sz="2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Придбання </a:t>
            </a: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екрана для мультимедійного проектора.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3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0"/>
            <a:ext cx="5647765" cy="3361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3361765"/>
            <a:ext cx="5836024" cy="3506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3361765"/>
            <a:ext cx="5647764" cy="3506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0"/>
            <a:ext cx="5836025" cy="336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9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188258"/>
            <a:ext cx="8596668" cy="2420471"/>
          </a:xfrm>
        </p:spPr>
        <p:txBody>
          <a:bodyPr>
            <a:normAutofit/>
          </a:bodyPr>
          <a:lstStyle/>
          <a:p>
            <a:pPr algn="ctr"/>
            <a:r>
              <a:rPr lang="uk-UA" altLang="ru-RU" sz="3400" b="1" dirty="0">
                <a:solidFill>
                  <a:schemeClr val="accent3">
                    <a:lumMod val="75000"/>
                  </a:schemeClr>
                </a:solidFill>
              </a:rPr>
              <a:t>Призери </a:t>
            </a:r>
            <a:r>
              <a:rPr lang="uk-UA" alt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олімпіад  : </a:t>
            </a:r>
            <a:br>
              <a:rPr lang="uk-UA" altLang="ru-RU" sz="3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altLang="ru-RU" sz="34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uk-UA" altLang="ru-RU" sz="34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altLang="ru-RU" sz="3400" b="1" dirty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uk-UA" altLang="ru-RU" sz="3400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altLang="ru-RU" sz="3400" b="1" dirty="0" smtClean="0">
                <a:solidFill>
                  <a:schemeClr val="accent3">
                    <a:lumMod val="75000"/>
                  </a:schemeClr>
                </a:solidFill>
              </a:rPr>
              <a:t>Біологія 2013 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3348318"/>
            <a:ext cx="8596668" cy="2716306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+mj-lt"/>
              </a:rPr>
              <a:t> </a:t>
            </a:r>
            <a:r>
              <a:rPr lang="uk-UA" sz="32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Пашко Любомир - </a:t>
            </a:r>
            <a:r>
              <a:rPr lang="uk-UA" altLang="ru-RU" sz="32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призер </a:t>
            </a:r>
            <a:r>
              <a:rPr lang="uk-UA" altLang="ru-RU" sz="32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другого етапу Всеукраїнської олімпіади з біології, ІІІ </a:t>
            </a:r>
            <a:r>
              <a:rPr lang="uk-UA" altLang="ru-RU" sz="32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місце</a:t>
            </a:r>
            <a:r>
              <a:rPr lang="uk-UA" altLang="ru-RU" sz="3200" b="1" dirty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uk-UA" altLang="ru-RU" sz="32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9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94130"/>
            <a:ext cx="8596668" cy="1062317"/>
          </a:xfrm>
        </p:spPr>
        <p:txBody>
          <a:bodyPr/>
          <a:lstStyle/>
          <a:p>
            <a:pPr algn="ctr"/>
            <a:r>
              <a:rPr lang="uk-UA" altLang="ru-RU" sz="3400" b="1" dirty="0">
                <a:solidFill>
                  <a:schemeClr val="accent3">
                    <a:lumMod val="75000"/>
                  </a:schemeClr>
                </a:solidFill>
              </a:rPr>
              <a:t>Біологія </a:t>
            </a:r>
            <a:r>
              <a:rPr lang="uk-UA" altLang="ru-RU" sz="3400" b="1" dirty="0" smtClean="0">
                <a:solidFill>
                  <a:schemeClr val="accent3">
                    <a:lumMod val="75000"/>
                  </a:schemeClr>
                </a:solidFill>
              </a:rPr>
              <a:t>2015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1358153"/>
            <a:ext cx="8596668" cy="4397187"/>
          </a:xfrm>
        </p:spPr>
        <p:txBody>
          <a:bodyPr/>
          <a:lstStyle/>
          <a:p>
            <a:pPr marL="457200" lvl="0" indent="-457200">
              <a:buClr>
                <a:srgbClr val="90C226"/>
              </a:buClr>
              <a:buAutoNum type="arabicPeriod"/>
            </a:pPr>
            <a:r>
              <a:rPr lang="uk-UA" sz="2400" b="1" dirty="0" err="1" smtClean="0">
                <a:solidFill>
                  <a:srgbClr val="EBEBEB">
                    <a:lumMod val="10000"/>
                  </a:srgbClr>
                </a:solidFill>
              </a:rPr>
              <a:t>Чепелюк</a:t>
            </a:r>
            <a:r>
              <a:rPr lang="uk-UA" sz="2400" b="1" dirty="0" smtClean="0">
                <a:solidFill>
                  <a:srgbClr val="EBEBEB">
                    <a:lumMod val="10000"/>
                  </a:srgbClr>
                </a:solidFill>
              </a:rPr>
              <a:t> Наталія - </a:t>
            </a:r>
            <a:r>
              <a:rPr lang="uk-UA" altLang="ru-RU" sz="2400" b="1" dirty="0">
                <a:solidFill>
                  <a:srgbClr val="2C3C43">
                    <a:lumMod val="50000"/>
                  </a:srgbClr>
                </a:solidFill>
              </a:rPr>
              <a:t>призер другого етапу Всеукраїнської олімпіади з біології, ІІІ місце</a:t>
            </a:r>
            <a:r>
              <a:rPr lang="uk-UA" altLang="ru-RU" sz="2400" b="1" dirty="0" smtClean="0">
                <a:solidFill>
                  <a:srgbClr val="2C3C43">
                    <a:lumMod val="50000"/>
                  </a:srgbClr>
                </a:solidFill>
              </a:rPr>
              <a:t>.</a:t>
            </a:r>
          </a:p>
          <a:p>
            <a:pPr marL="457200" lvl="0" indent="-457200">
              <a:buClr>
                <a:srgbClr val="90C226"/>
              </a:buClr>
              <a:buAutoNum type="arabicPeriod"/>
            </a:pPr>
            <a:r>
              <a:rPr lang="uk-UA" altLang="ru-RU" sz="2400" b="1" dirty="0" err="1" smtClean="0">
                <a:solidFill>
                  <a:srgbClr val="2C3C43">
                    <a:lumMod val="50000"/>
                  </a:srgbClr>
                </a:solidFill>
              </a:rPr>
              <a:t>Папроцький</a:t>
            </a:r>
            <a:r>
              <a:rPr lang="uk-UA" altLang="ru-RU" sz="2400" b="1" dirty="0" smtClean="0">
                <a:solidFill>
                  <a:srgbClr val="2C3C43">
                    <a:lumMod val="50000"/>
                  </a:srgbClr>
                </a:solidFill>
              </a:rPr>
              <a:t> Ігор - </a:t>
            </a:r>
            <a:r>
              <a:rPr lang="uk-UA" altLang="ru-RU" sz="2400" b="1" dirty="0">
                <a:solidFill>
                  <a:srgbClr val="2C3C43">
                    <a:lumMod val="50000"/>
                  </a:srgbClr>
                </a:solidFill>
              </a:rPr>
              <a:t>призер другого етапу Всеукраїнської олімпіади з біології, </a:t>
            </a:r>
            <a:r>
              <a:rPr lang="uk-UA" altLang="ru-RU" sz="2400" b="1" dirty="0" smtClean="0">
                <a:solidFill>
                  <a:srgbClr val="2C3C43">
                    <a:lumMod val="50000"/>
                  </a:srgbClr>
                </a:solidFill>
              </a:rPr>
              <a:t>ІІ </a:t>
            </a:r>
            <a:r>
              <a:rPr lang="uk-UA" altLang="ru-RU" sz="2400" b="1" dirty="0">
                <a:solidFill>
                  <a:srgbClr val="2C3C43">
                    <a:lumMod val="50000"/>
                  </a:srgbClr>
                </a:solidFill>
              </a:rPr>
              <a:t>місце</a:t>
            </a:r>
            <a:r>
              <a:rPr lang="uk-UA" altLang="ru-RU" sz="2400" b="1" dirty="0" smtClean="0">
                <a:solidFill>
                  <a:srgbClr val="2C3C43">
                    <a:lumMod val="50000"/>
                  </a:srgbClr>
                </a:solidFill>
              </a:rPr>
              <a:t>.</a:t>
            </a:r>
          </a:p>
          <a:p>
            <a:pPr marL="457200" lvl="0" indent="-457200">
              <a:buClr>
                <a:srgbClr val="90C226"/>
              </a:buClr>
              <a:buAutoNum type="arabicPeriod"/>
            </a:pPr>
            <a:r>
              <a:rPr lang="uk-UA" altLang="ru-RU" sz="2400" b="1" dirty="0" err="1" smtClean="0">
                <a:solidFill>
                  <a:srgbClr val="2C3C43">
                    <a:lumMod val="50000"/>
                  </a:srgbClr>
                </a:solidFill>
              </a:rPr>
              <a:t>Гладищук</a:t>
            </a:r>
            <a:r>
              <a:rPr lang="uk-UA" altLang="ru-RU" sz="2400" b="1" dirty="0" smtClean="0">
                <a:solidFill>
                  <a:srgbClr val="2C3C43">
                    <a:lumMod val="50000"/>
                  </a:srgbClr>
                </a:solidFill>
              </a:rPr>
              <a:t> Марія - </a:t>
            </a:r>
            <a:r>
              <a:rPr lang="uk-UA" altLang="ru-RU" sz="2400" b="1" dirty="0">
                <a:solidFill>
                  <a:srgbClr val="2C3C43">
                    <a:lumMod val="50000"/>
                  </a:srgbClr>
                </a:solidFill>
              </a:rPr>
              <a:t>призер другого етапу Всеукраїнської олімпіади з біології, </a:t>
            </a:r>
            <a:r>
              <a:rPr lang="uk-UA" altLang="ru-RU" sz="2400" b="1" dirty="0" smtClean="0">
                <a:solidFill>
                  <a:srgbClr val="2C3C43">
                    <a:lumMod val="50000"/>
                  </a:srgbClr>
                </a:solidFill>
              </a:rPr>
              <a:t>ІІ </a:t>
            </a:r>
            <a:r>
              <a:rPr lang="uk-UA" altLang="ru-RU" sz="2400" b="1" dirty="0">
                <a:solidFill>
                  <a:srgbClr val="2C3C43">
                    <a:lumMod val="50000"/>
                  </a:srgbClr>
                </a:solidFill>
              </a:rPr>
              <a:t>місце</a:t>
            </a:r>
            <a:r>
              <a:rPr lang="uk-UA" altLang="ru-RU" sz="2400" b="1" dirty="0" smtClean="0">
                <a:solidFill>
                  <a:srgbClr val="2C3C43">
                    <a:lumMod val="50000"/>
                  </a:srgbClr>
                </a:solidFill>
              </a:rPr>
              <a:t>.</a:t>
            </a:r>
          </a:p>
          <a:p>
            <a:pPr marL="457200" lvl="0" indent="-457200">
              <a:buClr>
                <a:srgbClr val="90C226"/>
              </a:buClr>
              <a:buAutoNum type="arabicPeriod"/>
            </a:pPr>
            <a:r>
              <a:rPr lang="uk-UA" altLang="ru-RU" sz="2400" b="1" dirty="0" err="1" smtClean="0">
                <a:solidFill>
                  <a:srgbClr val="2C3C43">
                    <a:lumMod val="50000"/>
                  </a:srgbClr>
                </a:solidFill>
              </a:rPr>
              <a:t>Нагорнюк</a:t>
            </a:r>
            <a:r>
              <a:rPr lang="uk-UA" altLang="ru-RU" sz="2400" b="1" dirty="0" smtClean="0">
                <a:solidFill>
                  <a:srgbClr val="2C3C43">
                    <a:lumMod val="50000"/>
                  </a:srgbClr>
                </a:solidFill>
              </a:rPr>
              <a:t> Єлизавета - </a:t>
            </a:r>
            <a:r>
              <a:rPr lang="uk-UA" altLang="ru-RU" sz="2400" b="1" dirty="0">
                <a:solidFill>
                  <a:srgbClr val="2C3C43">
                    <a:lumMod val="50000"/>
                  </a:srgbClr>
                </a:solidFill>
              </a:rPr>
              <a:t>призер другого етапу Всеукраїнської олімпіади з біології, ІІІ місце.</a:t>
            </a:r>
          </a:p>
          <a:p>
            <a:pPr marL="457200" lvl="0" indent="-457200">
              <a:buClr>
                <a:srgbClr val="90C226"/>
              </a:buClr>
              <a:buAutoNum type="arabicPeriod"/>
            </a:pPr>
            <a:endParaRPr lang="uk-UA" altLang="ru-RU" sz="2400" b="1" dirty="0">
              <a:solidFill>
                <a:srgbClr val="2C3C43">
                  <a:lumMod val="50000"/>
                </a:srgbClr>
              </a:solidFill>
            </a:endParaRPr>
          </a:p>
          <a:p>
            <a:pPr marL="457200" lvl="0" indent="-457200">
              <a:buClr>
                <a:srgbClr val="90C226"/>
              </a:buClr>
              <a:buAutoNum type="arabicPeriod"/>
            </a:pPr>
            <a:endParaRPr lang="uk-UA" altLang="ru-RU" sz="2400" b="1" dirty="0">
              <a:solidFill>
                <a:srgbClr val="2C3C43">
                  <a:lumMod val="50000"/>
                </a:srgbClr>
              </a:solidFill>
            </a:endParaRPr>
          </a:p>
          <a:p>
            <a:pPr marL="457200" lvl="0" indent="-457200">
              <a:buClr>
                <a:srgbClr val="90C226"/>
              </a:buClr>
              <a:buAutoNum type="arabicPeriod"/>
            </a:pPr>
            <a:endParaRPr lang="uk-UA" altLang="ru-RU" sz="2400" b="1" dirty="0" smtClean="0">
              <a:solidFill>
                <a:srgbClr val="2C3C43">
                  <a:lumMod val="50000"/>
                </a:srgbClr>
              </a:solidFill>
            </a:endParaRPr>
          </a:p>
          <a:p>
            <a:pPr marL="457200" lvl="0" indent="-457200">
              <a:buClr>
                <a:srgbClr val="90C226"/>
              </a:buClr>
              <a:buAutoNum type="arabicPeriod"/>
            </a:pPr>
            <a:endParaRPr lang="uk-UA" altLang="ru-RU" sz="2400" b="1" dirty="0">
              <a:solidFill>
                <a:srgbClr val="2C3C43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94130"/>
            <a:ext cx="8596668" cy="793376"/>
          </a:xfrm>
        </p:spPr>
        <p:txBody>
          <a:bodyPr/>
          <a:lstStyle/>
          <a:p>
            <a:r>
              <a:rPr lang="uk-UA" altLang="ru-RU" sz="3800" b="1" dirty="0">
                <a:solidFill>
                  <a:srgbClr val="FFCC00"/>
                </a:solidFill>
                <a:latin typeface="Arial" panose="020B0604020202020204" pitchFamily="34" charset="0"/>
              </a:rPr>
              <a:t>Друковані </a:t>
            </a:r>
            <a:r>
              <a:rPr lang="uk-UA" altLang="ru-RU" sz="3800" b="1" dirty="0" smtClean="0">
                <a:solidFill>
                  <a:srgbClr val="FFCC00"/>
                </a:solidFill>
                <a:latin typeface="Arial" panose="020B0604020202020204" pitchFamily="34" charset="0"/>
              </a:rPr>
              <a:t>праці 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1344705"/>
            <a:ext cx="8596668" cy="4504765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</a:rPr>
              <a:t>Методичний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посібник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«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Розвиток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у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ліцеїстів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потреби в здоровому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способі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життя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здатності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бути хорошим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сім’янином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і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жити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щасливо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» </a:t>
            </a:r>
            <a:r>
              <a:rPr lang="uk-UA" altLang="ru-RU" sz="2400" dirty="0">
                <a:solidFill>
                  <a:schemeClr val="tx2">
                    <a:lumMod val="50000"/>
                  </a:schemeClr>
                </a:solidFill>
              </a:rPr>
              <a:t>(сайт </a:t>
            </a:r>
            <a:r>
              <a:rPr lang="en-US" altLang="ru-RU" sz="2400" dirty="0" smtClean="0">
                <a:solidFill>
                  <a:schemeClr val="tx2">
                    <a:lumMod val="50000"/>
                  </a:schemeClr>
                </a:solidFill>
              </a:rPr>
              <a:t>BOOK-SERVER</a:t>
            </a:r>
            <a:r>
              <a:rPr lang="uk-UA" altLang="ru-RU" sz="2400" dirty="0" smtClean="0">
                <a:solidFill>
                  <a:schemeClr val="tx2">
                    <a:lumMod val="50000"/>
                  </a:schemeClr>
                </a:solidFill>
              </a:rPr>
              <a:t>) 2014 </a:t>
            </a:r>
            <a:r>
              <a:rPr lang="uk-UA" altLang="ru-RU" sz="2400" dirty="0">
                <a:solidFill>
                  <a:schemeClr val="tx2">
                    <a:lumMod val="50000"/>
                  </a:schemeClr>
                </a:solidFill>
              </a:rPr>
              <a:t>р</a:t>
            </a:r>
            <a:r>
              <a:rPr lang="uk-UA" altLang="ru-RU" sz="24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uk-UA" altLang="ru-RU" sz="2400" dirty="0" smtClean="0">
              <a:solidFill>
                <a:prstClr val="black"/>
              </a:solidFill>
            </a:endParaRPr>
          </a:p>
          <a:p>
            <a:pPr marL="457200" indent="-457200">
              <a:buAutoNum type="arabicPeriod"/>
            </a:pPr>
            <a:r>
              <a:rPr lang="uk-UA" altLang="ru-RU" sz="2400" dirty="0" smtClean="0">
                <a:solidFill>
                  <a:prstClr val="black"/>
                </a:solidFill>
              </a:rPr>
              <a:t>Цикл уроків та презентацій  </a:t>
            </a:r>
            <a:r>
              <a:rPr lang="uk-UA" altLang="ru-RU" sz="2400" dirty="0">
                <a:solidFill>
                  <a:prstClr val="black"/>
                </a:solidFill>
              </a:rPr>
              <a:t>з розділу «</a:t>
            </a:r>
            <a:r>
              <a:rPr lang="uk-UA" altLang="ru-RU" sz="2400" dirty="0" err="1">
                <a:solidFill>
                  <a:prstClr val="black"/>
                </a:solidFill>
              </a:rPr>
              <a:t>Надорганізмовий</a:t>
            </a:r>
            <a:r>
              <a:rPr lang="uk-UA" altLang="ru-RU" sz="2400" dirty="0">
                <a:solidFill>
                  <a:prstClr val="black"/>
                </a:solidFill>
              </a:rPr>
              <a:t> рівень організації </a:t>
            </a:r>
            <a:r>
              <a:rPr lang="uk-UA" altLang="ru-RU" sz="2400" dirty="0" smtClean="0">
                <a:solidFill>
                  <a:prstClr val="black"/>
                </a:solidFill>
              </a:rPr>
              <a:t> </a:t>
            </a:r>
            <a:r>
              <a:rPr lang="uk-UA" altLang="ru-RU" sz="2400" dirty="0">
                <a:solidFill>
                  <a:prstClr val="black"/>
                </a:solidFill>
              </a:rPr>
              <a:t>живої природи» 11 клас (сайт </a:t>
            </a:r>
            <a:r>
              <a:rPr lang="en-US" altLang="ru-RU" sz="2400" dirty="0">
                <a:solidFill>
                  <a:prstClr val="black"/>
                </a:solidFill>
              </a:rPr>
              <a:t>BOOK-SERVER) 2014 </a:t>
            </a:r>
            <a:r>
              <a:rPr lang="uk-UA" altLang="ru-RU" sz="2400" dirty="0" smtClean="0">
                <a:solidFill>
                  <a:prstClr val="black"/>
                </a:solidFill>
              </a:rPr>
              <a:t>р.</a:t>
            </a:r>
          </a:p>
          <a:p>
            <a:pPr marL="457200" indent="-457200">
              <a:buAutoNum type="arabicPeriod"/>
            </a:pPr>
            <a:r>
              <a:rPr lang="ru-RU" altLang="ru-RU" sz="2400" dirty="0" smtClean="0">
                <a:solidFill>
                  <a:prstClr val="black"/>
                </a:solidFill>
              </a:rPr>
              <a:t> </a:t>
            </a:r>
            <a:r>
              <a:rPr lang="ru-RU" altLang="ru-RU" sz="2400" dirty="0" err="1" smtClean="0">
                <a:solidFill>
                  <a:prstClr val="black"/>
                </a:solidFill>
              </a:rPr>
              <a:t>Розробка</a:t>
            </a:r>
            <a:r>
              <a:rPr lang="ru-RU" altLang="ru-RU" sz="2400" dirty="0" smtClean="0">
                <a:solidFill>
                  <a:prstClr val="black"/>
                </a:solidFill>
              </a:rPr>
              <a:t> </a:t>
            </a:r>
            <a:r>
              <a:rPr lang="ru-RU" altLang="ru-RU" sz="2400" dirty="0" err="1" smtClean="0">
                <a:solidFill>
                  <a:prstClr val="black"/>
                </a:solidFill>
              </a:rPr>
              <a:t>години</a:t>
            </a:r>
            <a:r>
              <a:rPr lang="ru-RU" altLang="ru-RU" sz="2400" dirty="0" smtClean="0">
                <a:solidFill>
                  <a:prstClr val="black"/>
                </a:solidFill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</a:rPr>
              <a:t>спілкування</a:t>
            </a:r>
            <a:r>
              <a:rPr lang="ru-RU" altLang="ru-RU" sz="2400" dirty="0">
                <a:solidFill>
                  <a:prstClr val="black"/>
                </a:solidFill>
              </a:rPr>
              <a:t> «</a:t>
            </a:r>
            <a:r>
              <a:rPr lang="ru-RU" altLang="ru-RU" sz="2400" dirty="0" err="1">
                <a:solidFill>
                  <a:prstClr val="black"/>
                </a:solidFill>
              </a:rPr>
              <a:t>Шукаю</a:t>
            </a:r>
            <a:r>
              <a:rPr lang="ru-RU" altLang="ru-RU" sz="2400" dirty="0">
                <a:solidFill>
                  <a:prstClr val="black"/>
                </a:solidFill>
              </a:rPr>
              <a:t> свою </a:t>
            </a:r>
            <a:r>
              <a:rPr lang="ru-RU" altLang="ru-RU" sz="2400" dirty="0" err="1">
                <a:solidFill>
                  <a:prstClr val="black"/>
                </a:solidFill>
              </a:rPr>
              <a:t>професію</a:t>
            </a:r>
            <a:r>
              <a:rPr lang="ru-RU" altLang="ru-RU" sz="2400" dirty="0">
                <a:solidFill>
                  <a:prstClr val="black"/>
                </a:solidFill>
              </a:rPr>
              <a:t>»</a:t>
            </a:r>
            <a:r>
              <a:rPr lang="uk-UA" altLang="ru-RU" sz="2400" dirty="0" smtClean="0">
                <a:solidFill>
                  <a:prstClr val="black"/>
                </a:solidFill>
              </a:rPr>
              <a:t>(</a:t>
            </a:r>
            <a:r>
              <a:rPr lang="uk-UA" altLang="ru-RU" sz="2400" dirty="0">
                <a:solidFill>
                  <a:prstClr val="black"/>
                </a:solidFill>
              </a:rPr>
              <a:t>сайт </a:t>
            </a:r>
            <a:r>
              <a:rPr lang="en-US" altLang="ru-RU" sz="2400" dirty="0">
                <a:solidFill>
                  <a:prstClr val="black"/>
                </a:solidFill>
              </a:rPr>
              <a:t>BOOK-SERVER) 2014 </a:t>
            </a:r>
            <a:r>
              <a:rPr lang="uk-UA" altLang="ru-RU" sz="2400" dirty="0" smtClean="0">
                <a:solidFill>
                  <a:prstClr val="black"/>
                </a:solidFill>
              </a:rPr>
              <a:t>р.</a:t>
            </a:r>
          </a:p>
          <a:p>
            <a:pPr marL="457200" indent="-457200">
              <a:buAutoNum type="arabicPeriod"/>
            </a:pPr>
            <a:r>
              <a:rPr lang="ru-RU" altLang="ru-RU" sz="2400" dirty="0" smtClean="0">
                <a:solidFill>
                  <a:prstClr val="black"/>
                </a:solidFill>
              </a:rPr>
              <a:t> </a:t>
            </a:r>
            <a:r>
              <a:rPr lang="ru-RU" altLang="ru-RU" sz="2400" dirty="0" err="1" smtClean="0">
                <a:solidFill>
                  <a:prstClr val="black"/>
                </a:solidFill>
              </a:rPr>
              <a:t>Розробка</a:t>
            </a:r>
            <a:r>
              <a:rPr lang="ru-RU" altLang="ru-RU" sz="2400" dirty="0" smtClean="0">
                <a:solidFill>
                  <a:prstClr val="black"/>
                </a:solidFill>
              </a:rPr>
              <a:t> година </a:t>
            </a:r>
            <a:r>
              <a:rPr lang="ru-RU" altLang="ru-RU" sz="2400" dirty="0" err="1" smtClean="0">
                <a:solidFill>
                  <a:prstClr val="black"/>
                </a:solidFill>
              </a:rPr>
              <a:t>спілкування</a:t>
            </a:r>
            <a:r>
              <a:rPr lang="ru-RU" altLang="ru-RU" sz="2400" dirty="0" smtClean="0">
                <a:solidFill>
                  <a:prstClr val="black"/>
                </a:solidFill>
              </a:rPr>
              <a:t> “</a:t>
            </a:r>
            <a:r>
              <a:rPr lang="ru-RU" altLang="ru-RU" sz="2400" dirty="0" err="1" smtClean="0">
                <a:solidFill>
                  <a:prstClr val="black"/>
                </a:solidFill>
              </a:rPr>
              <a:t>Історія</a:t>
            </a:r>
            <a:r>
              <a:rPr lang="ru-RU" altLang="ru-RU" sz="2400" dirty="0" smtClean="0">
                <a:solidFill>
                  <a:prstClr val="black"/>
                </a:solidFill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</a:rPr>
              <a:t>мого</a:t>
            </a:r>
            <a:r>
              <a:rPr lang="ru-RU" altLang="ru-RU" sz="2400" dirty="0">
                <a:solidFill>
                  <a:prstClr val="black"/>
                </a:solidFill>
              </a:rPr>
              <a:t> </a:t>
            </a:r>
            <a:r>
              <a:rPr lang="ru-RU" altLang="ru-RU" sz="2400" dirty="0" err="1">
                <a:solidFill>
                  <a:prstClr val="black"/>
                </a:solidFill>
              </a:rPr>
              <a:t>міста</a:t>
            </a:r>
            <a:r>
              <a:rPr lang="ru-RU" altLang="ru-RU" sz="2400" dirty="0">
                <a:solidFill>
                  <a:prstClr val="black"/>
                </a:solidFill>
              </a:rPr>
              <a:t>” (сайт </a:t>
            </a:r>
            <a:r>
              <a:rPr lang="ru-RU" altLang="ru-RU" sz="2400" dirty="0" err="1" smtClean="0">
                <a:solidFill>
                  <a:prstClr val="black"/>
                </a:solidFill>
              </a:rPr>
              <a:t>Освітній</a:t>
            </a:r>
            <a:r>
              <a:rPr lang="ru-RU" altLang="ru-RU" sz="2400" dirty="0" smtClean="0">
                <a:solidFill>
                  <a:prstClr val="black"/>
                </a:solidFill>
              </a:rPr>
              <a:t> </a:t>
            </a:r>
            <a:r>
              <a:rPr lang="ru-RU" altLang="ru-RU" sz="2400" dirty="0" err="1" smtClean="0">
                <a:solidFill>
                  <a:prstClr val="black"/>
                </a:solidFill>
              </a:rPr>
              <a:t>навігатор</a:t>
            </a:r>
            <a:r>
              <a:rPr lang="ru-RU" altLang="ru-RU" sz="2400" dirty="0" smtClean="0">
                <a:solidFill>
                  <a:prstClr val="black"/>
                </a:solidFill>
              </a:rPr>
              <a:t> </a:t>
            </a:r>
            <a:r>
              <a:rPr lang="uk-UA" altLang="ru-RU" sz="2400" dirty="0" smtClean="0">
                <a:solidFill>
                  <a:prstClr val="black"/>
                </a:solidFill>
              </a:rPr>
              <a:t>)</a:t>
            </a:r>
            <a:r>
              <a:rPr lang="ru-RU" altLang="ru-RU" sz="2400" dirty="0" smtClean="0">
                <a:solidFill>
                  <a:prstClr val="black"/>
                </a:solidFill>
              </a:rPr>
              <a:t>2014 р 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643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161366"/>
            <a:ext cx="8596668" cy="833716"/>
          </a:xfrm>
        </p:spPr>
        <p:txBody>
          <a:bodyPr/>
          <a:lstStyle/>
          <a:p>
            <a:pPr algn="ctr"/>
            <a:r>
              <a:rPr lang="ru-RU" dirty="0" err="1"/>
              <a:t>Виховна</a:t>
            </a:r>
            <a:r>
              <a:rPr lang="ru-RU" dirty="0"/>
              <a:t> </a:t>
            </a:r>
            <a:r>
              <a:rPr lang="ru-RU" dirty="0" err="1" smtClean="0"/>
              <a:t>діяльність</a:t>
            </a:r>
            <a:r>
              <a:rPr lang="ru-RU" dirty="0" smtClean="0"/>
              <a:t> :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5082"/>
            <a:ext cx="5692588" cy="45316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89" y="2218764"/>
            <a:ext cx="6185648" cy="463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5" y="0"/>
            <a:ext cx="51435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45" y="0"/>
            <a:ext cx="692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2"/>
            <a:ext cx="8596668" cy="524434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/>
              <a:t>Випускний клас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9246"/>
            <a:ext cx="5568614" cy="3590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614" y="2474259"/>
            <a:ext cx="6404472" cy="424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596900"/>
            <a:ext cx="4540125" cy="5444461"/>
          </a:xfrm>
        </p:spPr>
        <p:txBody>
          <a:bodyPr/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uk-UA" altLang="ru-RU" sz="20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Освіта  </a:t>
            </a: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-                 РДГУ, вища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Категорія 	     Спеціаліст І 			     категорії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Спеціальність       Вчитель 		    	     початкових         		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класів і </a:t>
            </a: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біології</a:t>
            </a:r>
            <a:endParaRPr lang="ru-RU" altLang="ru-RU" sz="2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Стаж 	                  14 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років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Проблемна тема                   Творчий     </a:t>
            </a:r>
          </a:p>
          <a:p>
            <a:pPr marL="0" lvl="0" indent="0" algn="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                розвиток особистості                       </a:t>
            </a:r>
          </a:p>
          <a:p>
            <a:pPr marL="0" lvl="0" indent="0" algn="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              в умовах формування   </a:t>
            </a:r>
          </a:p>
          <a:p>
            <a:pPr marL="0" lvl="0" indent="0" algn="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             інформаційно-           </a:t>
            </a:r>
          </a:p>
          <a:p>
            <a:pPr marL="0" lvl="0" indent="0" algn="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                      комунікативного                  </a:t>
            </a:r>
          </a:p>
          <a:p>
            <a:pPr marL="0" lvl="0" indent="0" algn="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             простору на </a:t>
            </a:r>
            <a:r>
              <a:rPr lang="uk-UA" altLang="ru-RU" sz="20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уроках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 </a:t>
            </a:r>
          </a:p>
          <a:p>
            <a:pPr marL="0" lvl="0" indent="0" algn="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                  біології та основ  </a:t>
            </a:r>
          </a:p>
          <a:p>
            <a:pPr marL="0" lvl="0" indent="0" algn="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20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                              </a:t>
            </a:r>
            <a:r>
              <a:rPr lang="uk-UA" altLang="ru-RU" sz="20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здоров</a:t>
            </a:r>
            <a:r>
              <a:rPr lang="en-US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’</a:t>
            </a:r>
            <a:r>
              <a:rPr lang="uk-UA" altLang="ru-RU" sz="2000" dirty="0" smtClean="0">
                <a:solidFill>
                  <a:prstClr val="black"/>
                </a:solidFill>
                <a:latin typeface="Arial" panose="020B0604020202020204" pitchFamily="34" charset="0"/>
              </a:rPr>
              <a:t>я.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787399"/>
            <a:ext cx="3632200" cy="52539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" y="4648200"/>
            <a:ext cx="25717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1"/>
            <a:ext cx="8596668" cy="537881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/>
              <a:t>8-А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9" y="1"/>
            <a:ext cx="5916700" cy="3328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9" y="3365127"/>
            <a:ext cx="5916700" cy="3492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09" y="564776"/>
            <a:ext cx="4621215" cy="6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5" y="800101"/>
            <a:ext cx="8596668" cy="2171699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ru-RU" b="1" i="1" dirty="0" err="1">
                <a:solidFill>
                  <a:srgbClr val="002060"/>
                </a:solidFill>
              </a:rPr>
              <a:t>Життєве</a:t>
            </a:r>
            <a:r>
              <a:rPr lang="ru-RU" b="1" i="1" dirty="0">
                <a:solidFill>
                  <a:srgbClr val="002060"/>
                </a:solidFill>
              </a:rPr>
              <a:t> кредо</a:t>
            </a:r>
            <a:r>
              <a:rPr lang="ru-RU" b="1" i="1" dirty="0" smtClean="0">
                <a:solidFill>
                  <a:srgbClr val="002060"/>
                </a:solidFill>
              </a:rPr>
              <a:t>: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«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 Школа в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моєму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житті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-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це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моє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життя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в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школі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.»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33599" y="3721100"/>
            <a:ext cx="8445501" cy="2108200"/>
          </a:xfrm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 fontScale="92500"/>
          </a:bodyPr>
          <a:lstStyle/>
          <a:p>
            <a:r>
              <a:rPr lang="ru-RU" sz="4000" b="1" i="1" dirty="0" err="1">
                <a:solidFill>
                  <a:srgbClr val="002060"/>
                </a:solidFill>
                <a:latin typeface="+mj-lt"/>
              </a:rPr>
              <a:t>Педагогічне</a:t>
            </a:r>
            <a:r>
              <a:rPr lang="ru-RU" sz="4000" b="1" i="1" dirty="0">
                <a:solidFill>
                  <a:srgbClr val="002060"/>
                </a:solidFill>
                <a:latin typeface="+mj-lt"/>
              </a:rPr>
              <a:t> кредо: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ru-RU" sz="4300" i="1" dirty="0" smtClean="0">
                <a:solidFill>
                  <a:schemeClr val="tx2">
                    <a:lumMod val="50000"/>
                  </a:schemeClr>
                </a:solidFill>
              </a:rPr>
              <a:t>«Не </a:t>
            </a:r>
            <a:r>
              <a:rPr lang="ru-RU" sz="4300" i="1" dirty="0" err="1">
                <a:solidFill>
                  <a:schemeClr val="tx2">
                    <a:lumMod val="50000"/>
                  </a:schemeClr>
                </a:solidFill>
              </a:rPr>
              <a:t>вчи</a:t>
            </a:r>
            <a:r>
              <a:rPr lang="ru-RU" sz="4300" i="1" dirty="0">
                <a:solidFill>
                  <a:schemeClr val="tx2">
                    <a:lumMod val="50000"/>
                  </a:schemeClr>
                </a:solidFill>
              </a:rPr>
              <a:t> дерево </a:t>
            </a:r>
            <a:r>
              <a:rPr lang="ru-RU" sz="4300" i="1" dirty="0" err="1">
                <a:solidFill>
                  <a:schemeClr val="tx2">
                    <a:lumMod val="50000"/>
                  </a:schemeClr>
                </a:solidFill>
              </a:rPr>
              <a:t>рости</a:t>
            </a:r>
            <a:r>
              <a:rPr lang="ru-RU" sz="4300" i="1" dirty="0">
                <a:solidFill>
                  <a:schemeClr val="tx2">
                    <a:lumMod val="50000"/>
                  </a:schemeClr>
                </a:solidFill>
              </a:rPr>
              <a:t>, а створи </a:t>
            </a:r>
            <a:r>
              <a:rPr lang="ru-RU" sz="4300" i="1" dirty="0" err="1">
                <a:solidFill>
                  <a:schemeClr val="tx2">
                    <a:lumMod val="50000"/>
                  </a:schemeClr>
                </a:solidFill>
              </a:rPr>
              <a:t>умови</a:t>
            </a:r>
            <a:r>
              <a:rPr lang="ru-RU" sz="4300" i="1" dirty="0">
                <a:solidFill>
                  <a:schemeClr val="tx2">
                    <a:lumMod val="50000"/>
                  </a:schemeClr>
                </a:solidFill>
              </a:rPr>
              <a:t> для </a:t>
            </a:r>
            <a:r>
              <a:rPr lang="ru-RU" sz="4300" i="1" dirty="0" err="1">
                <a:solidFill>
                  <a:schemeClr val="tx2">
                    <a:lumMod val="50000"/>
                  </a:schemeClr>
                </a:solidFill>
              </a:rPr>
              <a:t>його</a:t>
            </a:r>
            <a:r>
              <a:rPr lang="ru-RU" sz="4300" i="1" dirty="0">
                <a:solidFill>
                  <a:schemeClr val="tx2">
                    <a:lumMod val="50000"/>
                  </a:schemeClr>
                </a:solidFill>
              </a:rPr>
              <a:t> росту</a:t>
            </a:r>
            <a:r>
              <a:rPr lang="ru-RU" sz="4300" i="1" dirty="0" smtClean="0">
                <a:solidFill>
                  <a:schemeClr val="tx2">
                    <a:lumMod val="50000"/>
                  </a:schemeClr>
                </a:solidFill>
              </a:rPr>
              <a:t>.»</a:t>
            </a:r>
            <a:endParaRPr lang="ru-RU" sz="43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635000"/>
            <a:ext cx="7766936" cy="698500"/>
          </a:xfrm>
        </p:spPr>
        <p:txBody>
          <a:bodyPr/>
          <a:lstStyle/>
          <a:p>
            <a:pPr algn="ctr"/>
            <a:r>
              <a:rPr lang="uk-UA" sz="2800" b="1" dirty="0">
                <a:solidFill>
                  <a:schemeClr val="accent5">
                    <a:lumMod val="50000"/>
                  </a:schemeClr>
                </a:solidFill>
              </a:rPr>
              <a:t>Методична робота на рівні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</a:rPr>
              <a:t>ліцею :</a:t>
            </a:r>
            <a:endParaRPr lang="ru-RU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1511300"/>
            <a:ext cx="7766936" cy="5029200"/>
          </a:xfrm>
        </p:spPr>
        <p:txBody>
          <a:bodyPr>
            <a:normAutofit lnSpcReduction="10000"/>
          </a:bodyPr>
          <a:lstStyle/>
          <a:p>
            <a:pPr marL="514350" lvl="0" indent="-51435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AutoNum type="arabicPeriod"/>
            </a:pPr>
            <a:r>
              <a:rPr lang="uk-UA" altLang="ru-RU" sz="2600" dirty="0" smtClean="0">
                <a:solidFill>
                  <a:prstClr val="black"/>
                </a:solidFill>
              </a:rPr>
              <a:t>Відкриті </a:t>
            </a:r>
            <a:r>
              <a:rPr lang="uk-UA" altLang="ru-RU" sz="2600" dirty="0" err="1">
                <a:solidFill>
                  <a:prstClr val="black"/>
                </a:solidFill>
              </a:rPr>
              <a:t>уроки</a:t>
            </a:r>
            <a:r>
              <a:rPr lang="uk-UA" altLang="ru-RU" sz="2600" dirty="0">
                <a:solidFill>
                  <a:prstClr val="black"/>
                </a:solidFill>
              </a:rPr>
              <a:t> і виховні </a:t>
            </a:r>
            <a:r>
              <a:rPr lang="uk-UA" altLang="ru-RU" sz="2600" dirty="0" smtClean="0">
                <a:solidFill>
                  <a:prstClr val="black"/>
                </a:solidFill>
              </a:rPr>
              <a:t>заходи .</a:t>
            </a:r>
          </a:p>
          <a:p>
            <a:pPr marL="495300" lvl="0" indent="-49530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 smtClean="0">
                <a:solidFill>
                  <a:prstClr val="black"/>
                </a:solidFill>
              </a:rPr>
              <a:t>Член методичного </a:t>
            </a:r>
            <a:r>
              <a:rPr lang="uk-UA" altLang="ru-RU" sz="2600" dirty="0">
                <a:solidFill>
                  <a:prstClr val="black"/>
                </a:solidFill>
              </a:rPr>
              <a:t>об</a:t>
            </a:r>
            <a:r>
              <a:rPr lang="en-US" altLang="ru-RU" sz="2600" dirty="0">
                <a:solidFill>
                  <a:prstClr val="black"/>
                </a:solidFill>
              </a:rPr>
              <a:t>’</a:t>
            </a:r>
            <a:r>
              <a:rPr lang="uk-UA" altLang="ru-RU" sz="2600" dirty="0">
                <a:solidFill>
                  <a:prstClr val="black"/>
                </a:solidFill>
              </a:rPr>
              <a:t>єднання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вчителів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точних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та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природничих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дисциплін</a:t>
            </a:r>
            <a:r>
              <a:rPr 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.</a:t>
            </a:r>
          </a:p>
          <a:p>
            <a:pPr marL="495300" lvl="0" indent="-49530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 smtClean="0">
                <a:solidFill>
                  <a:prstClr val="black"/>
                </a:solidFill>
              </a:rPr>
              <a:t>Участь у </a:t>
            </a:r>
            <a:r>
              <a:rPr lang="ru-RU" alt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п</a:t>
            </a:r>
            <a:r>
              <a:rPr 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сихолого-</a:t>
            </a:r>
            <a:r>
              <a:rPr lang="ru-RU" sz="2600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педагогічний</a:t>
            </a:r>
            <a:r>
              <a:rPr 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семінар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з теми «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Проблеми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формування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творчої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самостійної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діяльності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учнів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  у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навчально-виховному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процесі</a:t>
            </a:r>
            <a:r>
              <a:rPr 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».</a:t>
            </a:r>
          </a:p>
          <a:p>
            <a:pPr marL="495300" lvl="0" indent="-49530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Участь у </a:t>
            </a:r>
            <a:r>
              <a:rPr lang="ru-RU" alt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м</a:t>
            </a:r>
            <a:r>
              <a:rPr 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етодичному  </a:t>
            </a:r>
            <a:r>
              <a:rPr lang="ru-RU" sz="2600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ринзі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  «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Сучасні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педагогічні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технології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» </a:t>
            </a:r>
            <a:r>
              <a:rPr 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  <a:p>
            <a:pPr marL="495300" lvl="0" indent="-49530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 smtClean="0">
                <a:solidFill>
                  <a:prstClr val="black"/>
                </a:solidFill>
              </a:rPr>
              <a:t>Участь у </a:t>
            </a:r>
            <a:r>
              <a:rPr lang="ru-RU" alt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д</a:t>
            </a:r>
            <a:r>
              <a:rPr 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екаднику 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методичної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роботи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: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презентаційний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меседж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«А я </a:t>
            </a:r>
            <a:r>
              <a:rPr lang="ru-RU" sz="26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роблю</a:t>
            </a:r>
            <a:r>
              <a:rPr lang="ru-RU" sz="2600" dirty="0">
                <a:solidFill>
                  <a:srgbClr val="000000"/>
                </a:solidFill>
                <a:latin typeface="trebuchet ms" panose="020B0603020202020204" pitchFamily="34" charset="0"/>
              </a:rPr>
              <a:t> так</a:t>
            </a:r>
            <a:r>
              <a:rPr 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…» .</a:t>
            </a:r>
          </a:p>
          <a:p>
            <a:pPr marL="495300" lvl="0" indent="-49530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Проведення тижня біології та хімії.</a:t>
            </a:r>
          </a:p>
          <a:p>
            <a:pPr marL="495300" lvl="0" indent="-49530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endParaRPr lang="uk-UA" altLang="ru-RU" dirty="0" smtClean="0">
              <a:solidFill>
                <a:prstClr val="black"/>
              </a:solidFill>
            </a:endParaRPr>
          </a:p>
          <a:p>
            <a:pPr marL="495300" lvl="0" indent="-49530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endParaRPr lang="uk-UA" altLang="ru-RU" dirty="0">
              <a:solidFill>
                <a:prstClr val="black"/>
              </a:solidFill>
            </a:endParaRPr>
          </a:p>
          <a:p>
            <a:pPr marL="514350" lvl="0" indent="-51435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AutoNum type="arabicPeriod"/>
            </a:pPr>
            <a:endParaRPr lang="uk-UA" altLang="ru-RU" sz="2600" dirty="0" smtClean="0">
              <a:solidFill>
                <a:prstClr val="black"/>
              </a:solidFill>
            </a:endParaRPr>
          </a:p>
          <a:p>
            <a:pPr lvl="0" algn="l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endParaRPr lang="ru-RU" altLang="ru-RU" sz="2600" dirty="0">
              <a:solidFill>
                <a:prstClr val="black"/>
              </a:solidFill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25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4" y="382983"/>
            <a:ext cx="4185623" cy="1778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2" y="3052748"/>
            <a:ext cx="4887835" cy="329725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8383" y="189110"/>
            <a:ext cx="4185618" cy="21657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3" y="88900"/>
            <a:ext cx="4887834" cy="296384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8" y="88900"/>
            <a:ext cx="5060501" cy="29638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399" y="3052748"/>
            <a:ext cx="5060501" cy="33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6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520700"/>
            <a:ext cx="8596668" cy="762000"/>
          </a:xfrm>
        </p:spPr>
        <p:txBody>
          <a:bodyPr>
            <a:normAutofit fontScale="90000"/>
          </a:bodyPr>
          <a:lstStyle/>
          <a:p>
            <a:pPr lvl="0" algn="ctr" defTabSz="914400" fontAlgn="base">
              <a:spcAft>
                <a:spcPct val="0"/>
              </a:spcAft>
            </a:pPr>
            <a: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uk-UA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r>
              <a:rPr lang="uk-UA" altLang="ru-RU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Методична </a:t>
            </a:r>
            <a:r>
              <a:rPr lang="uk-UA" altLang="ru-RU" sz="32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робота на рівні </a:t>
            </a:r>
            <a:r>
              <a:rPr lang="uk-UA" altLang="ru-RU" sz="32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+mn-cs"/>
              </a:rPr>
              <a:t>міста : </a:t>
            </a:r>
            <a:r>
              <a:rPr lang="ru-RU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lang="ru-RU" altLang="ru-RU" sz="3200" b="1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901700"/>
            <a:ext cx="8596668" cy="5181600"/>
          </a:xfrm>
          <a:ln>
            <a:solidFill>
              <a:schemeClr val="bg1"/>
            </a:solidFill>
          </a:ln>
        </p:spPr>
        <p:txBody>
          <a:bodyPr/>
          <a:lstStyle/>
          <a:p>
            <a:pPr marL="457200" indent="-457200">
              <a:buClr>
                <a:schemeClr val="accent4">
                  <a:lumMod val="50000"/>
                </a:schemeClr>
              </a:buClr>
              <a:buFont typeface="+mj-lt"/>
              <a:buAutoNum type="arabicPeriod"/>
            </a:pP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Лауреат </a:t>
            </a:r>
            <a:r>
              <a:rPr lang="ru-RU" dirty="0" err="1">
                <a:solidFill>
                  <a:srgbClr val="000000"/>
                </a:solidFill>
                <a:latin typeface="trebuchet ms" panose="020B0603020202020204" pitchFamily="34" charset="0"/>
              </a:rPr>
              <a:t>міського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rebuchet ms" panose="020B0603020202020204" pitchFamily="34" charset="0"/>
              </a:rPr>
              <a:t>етапу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 конкурсу "</a:t>
            </a:r>
            <a:r>
              <a:rPr lang="ru-RU" dirty="0" err="1">
                <a:solidFill>
                  <a:srgbClr val="000000"/>
                </a:solidFill>
                <a:latin typeface="trebuchet ms" panose="020B0603020202020204" pitchFamily="34" charset="0"/>
              </a:rPr>
              <a:t>Вчитель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 року - 2012" у </a:t>
            </a:r>
            <a:r>
              <a:rPr lang="ru-RU" dirty="0" err="1">
                <a:solidFill>
                  <a:srgbClr val="000000"/>
                </a:solidFill>
                <a:latin typeface="trebuchet ms" panose="020B0603020202020204" pitchFamily="34" charset="0"/>
              </a:rPr>
              <a:t>номінації</a:t>
            </a:r>
            <a:r>
              <a:rPr lang="ru-RU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«</a:t>
            </a:r>
            <a:r>
              <a:rPr lang="ru-RU" dirty="0" err="1" smtClean="0">
                <a:solidFill>
                  <a:srgbClr val="000000"/>
                </a:solidFill>
                <a:latin typeface="trebuchet ms" panose="020B0603020202020204" pitchFamily="34" charset="0"/>
              </a:rPr>
              <a:t>біологія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»</a:t>
            </a:r>
            <a:r>
              <a:rPr lang="ru-RU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  <a:endParaRPr lang="ru-RU" dirty="0" smtClean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indent="-457200">
              <a:buClr>
                <a:schemeClr val="accent5">
                  <a:lumMod val="50000"/>
                </a:schemeClr>
              </a:buClr>
              <a:buAutoNum type="arabicPeriod"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Участь у навчальному-тренінгу щодо використання навчально-методичного комплексу «Зелений світ»(2013).</a:t>
            </a:r>
          </a:p>
          <a:p>
            <a:pPr marL="457200" indent="-457200">
              <a:buClr>
                <a:schemeClr val="accent5">
                  <a:lumMod val="50000"/>
                </a:schemeClr>
              </a:buClr>
              <a:buAutoNum type="arabicPeriod"/>
            </a:pP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Член журі обласного </a:t>
            </a:r>
            <a:r>
              <a:rPr lang="uk-UA" altLang="ru-RU" dirty="0">
                <a:solidFill>
                  <a:prstClr val="black"/>
                </a:solidFill>
                <a:latin typeface="Arial" panose="020B0604020202020204" pitchFamily="34" charset="0"/>
              </a:rPr>
              <a:t>турніру юних біологів</a:t>
            </a: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lvl="0" indent="-34290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  Член </a:t>
            </a:r>
            <a:r>
              <a:rPr lang="uk-UA" altLang="ru-RU" dirty="0">
                <a:solidFill>
                  <a:prstClr val="black"/>
                </a:solidFill>
                <a:latin typeface="Arial" panose="020B0604020202020204" pitchFamily="34" charset="0"/>
              </a:rPr>
              <a:t>журі ІІ етапу Всеукраїнської олімпіади з </a:t>
            </a: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екології .</a:t>
            </a:r>
          </a:p>
          <a:p>
            <a:pPr marL="342900" lvl="0" indent="-34290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  Публікація циклу уроків з розділу «</a:t>
            </a:r>
            <a:r>
              <a:rPr lang="uk-UA" altLang="ru-RU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Надорганізмовий</a:t>
            </a: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 рівень організації      живої природи» 11 клас на методичному порталі управління освіти </a:t>
            </a:r>
            <a:r>
              <a:rPr lang="uk-UA" altLang="ru-RU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Рівнеського</a:t>
            </a: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 міськвиконкому </a:t>
            </a:r>
            <a:r>
              <a:rPr lang="en-US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BOOK-SERVER (</a:t>
            </a: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сертифікат № 00008</a:t>
            </a:r>
            <a:r>
              <a:rPr lang="en-US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342900" lvl="0" indent="-34290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Організація та проведення творчої майстерні вчителя біології (січень 2016).</a:t>
            </a:r>
          </a:p>
          <a:p>
            <a:pPr marL="342900" lvl="0" indent="-34290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dirty="0">
                <a:solidFill>
                  <a:prstClr val="black"/>
                </a:solidFill>
              </a:rPr>
              <a:t>Участь у ярмарку педагогічн</a:t>
            </a:r>
            <a:r>
              <a:rPr lang="uk-UA" altLang="ru-RU" dirty="0">
                <a:solidFill>
                  <a:prstClr val="black"/>
                </a:solidFill>
                <a:latin typeface="Arial" panose="020B0604020202020204" pitchFamily="34" charset="0"/>
              </a:rPr>
              <a:t>ої творчості </a:t>
            </a:r>
            <a:r>
              <a:rPr lang="uk-UA" altLang="ru-RU" dirty="0">
                <a:solidFill>
                  <a:prstClr val="black"/>
                </a:solidFill>
              </a:rPr>
              <a:t>(біологія)</a:t>
            </a:r>
            <a:r>
              <a:rPr lang="uk-UA" altLang="ru-RU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2016 р.</a:t>
            </a:r>
          </a:p>
          <a:p>
            <a:pPr marL="342900" lvl="0" indent="-34290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dirty="0" smtClean="0">
                <a:solidFill>
                  <a:prstClr val="black"/>
                </a:solidFill>
              </a:rPr>
              <a:t>Лауреат  </a:t>
            </a:r>
            <a:r>
              <a:rPr lang="uk-UA" altLang="ru-RU" dirty="0">
                <a:solidFill>
                  <a:prstClr val="black"/>
                </a:solidFill>
              </a:rPr>
              <a:t>ярмарку педагогічн</a:t>
            </a:r>
            <a:r>
              <a:rPr lang="uk-UA" altLang="ru-RU" dirty="0">
                <a:solidFill>
                  <a:prstClr val="black"/>
                </a:solidFill>
                <a:latin typeface="Arial" panose="020B0604020202020204" pitchFamily="34" charset="0"/>
              </a:rPr>
              <a:t>ої творчості </a:t>
            </a:r>
            <a:r>
              <a:rPr lang="uk-UA" altLang="ru-RU" dirty="0" smtClean="0">
                <a:solidFill>
                  <a:prstClr val="black"/>
                </a:solidFill>
              </a:rPr>
              <a:t>(основи </a:t>
            </a:r>
            <a:r>
              <a:rPr lang="uk-UA" altLang="ru-RU" dirty="0" err="1" smtClean="0">
                <a:solidFill>
                  <a:prstClr val="black"/>
                </a:solidFill>
              </a:rPr>
              <a:t>здоров</a:t>
            </a:r>
            <a:r>
              <a:rPr lang="en-US" altLang="ru-RU" dirty="0" smtClean="0">
                <a:solidFill>
                  <a:prstClr val="black"/>
                </a:solidFill>
              </a:rPr>
              <a:t>’</a:t>
            </a:r>
            <a:r>
              <a:rPr lang="uk-UA" altLang="ru-RU" dirty="0" smtClean="0">
                <a:solidFill>
                  <a:prstClr val="black"/>
                </a:solidFill>
              </a:rPr>
              <a:t>я)</a:t>
            </a:r>
            <a:r>
              <a:rPr lang="uk-UA" altLang="ru-RU" dirty="0" smtClean="0">
                <a:solidFill>
                  <a:prstClr val="black"/>
                </a:solidFill>
                <a:latin typeface="Arial" panose="020B0604020202020204" pitchFamily="34" charset="0"/>
              </a:rPr>
              <a:t>, 2016 </a:t>
            </a:r>
            <a:r>
              <a:rPr lang="uk-UA" altLang="ru-RU" dirty="0">
                <a:solidFill>
                  <a:prstClr val="black"/>
                </a:solidFill>
                <a:latin typeface="Arial" panose="020B0604020202020204" pitchFamily="34" charset="0"/>
              </a:rPr>
              <a:t>р</a:t>
            </a:r>
            <a:endParaRPr lang="uk-UA" altLang="ru-RU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lvl="0" indent="-342900" defTabSz="9144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endParaRPr lang="uk-UA" altLang="ru-RU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uk-UA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2" y="88900"/>
            <a:ext cx="5202767" cy="3425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" y="3514726"/>
            <a:ext cx="5202766" cy="3343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88900"/>
            <a:ext cx="4813300" cy="3425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798" y="3514726"/>
            <a:ext cx="4813301" cy="33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7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r="10963"/>
          <a:stretch/>
        </p:blipFill>
        <p:spPr>
          <a:xfrm rot="-10800000">
            <a:off x="0" y="0"/>
            <a:ext cx="5994400" cy="3674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/>
          <a:stretch/>
        </p:blipFill>
        <p:spPr>
          <a:xfrm rot="-120000">
            <a:off x="-381426" y="3598970"/>
            <a:ext cx="38613" cy="59339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6"/>
          <a:stretch/>
        </p:blipFill>
        <p:spPr>
          <a:xfrm rot="-5400000">
            <a:off x="1308885" y="2297895"/>
            <a:ext cx="3385098" cy="59859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7" b="2593"/>
          <a:stretch/>
        </p:blipFill>
        <p:spPr>
          <a:xfrm rot="-5400000">
            <a:off x="7019652" y="2581528"/>
            <a:ext cx="3385098" cy="54186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7" b="6790"/>
          <a:stretch/>
        </p:blipFill>
        <p:spPr>
          <a:xfrm rot="-5400000">
            <a:off x="6874933" y="-872067"/>
            <a:ext cx="3674534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9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201707"/>
            <a:ext cx="8596668" cy="860611"/>
          </a:xfrm>
        </p:spPr>
        <p:txBody>
          <a:bodyPr>
            <a:normAutofit fontScale="90000"/>
          </a:bodyPr>
          <a:lstStyle/>
          <a:p>
            <a:r>
              <a:rPr lang="uk-UA" altLang="ru-RU" sz="3400" b="1" dirty="0">
                <a:solidFill>
                  <a:srgbClr val="FF9933"/>
                </a:solidFill>
                <a:latin typeface="Arial" panose="020B0604020202020204" pitchFamily="34" charset="0"/>
              </a:rPr>
              <a:t>Запроваджено і використано на </a:t>
            </a:r>
            <a:r>
              <a:rPr lang="uk-UA" altLang="ru-RU" sz="3400" b="1" dirty="0" err="1" smtClean="0">
                <a:solidFill>
                  <a:srgbClr val="FF9933"/>
                </a:solidFill>
                <a:latin typeface="Arial" panose="020B0604020202020204" pitchFamily="34" charset="0"/>
              </a:rPr>
              <a:t>уроках</a:t>
            </a:r>
            <a:r>
              <a:rPr lang="uk-UA" altLang="ru-RU" sz="3400" b="1" dirty="0" smtClean="0">
                <a:solidFill>
                  <a:srgbClr val="FF9933"/>
                </a:solidFill>
                <a:latin typeface="Arial" panose="020B0604020202020204" pitchFamily="34" charset="0"/>
              </a:rPr>
              <a:t> 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0"/>
            <a:ext cx="8596668" cy="6400799"/>
          </a:xfrm>
        </p:spPr>
        <p:txBody>
          <a:bodyPr>
            <a:normAutofit/>
          </a:bodyPr>
          <a:lstStyle/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Використання презентацій на </a:t>
            </a:r>
            <a:r>
              <a:rPr lang="uk-UA" altLang="ru-RU" sz="2600" dirty="0" err="1">
                <a:solidFill>
                  <a:prstClr val="black"/>
                </a:solidFill>
                <a:latin typeface="Arial" panose="020B0604020202020204" pitchFamily="34" charset="0"/>
              </a:rPr>
              <a:t>уроках</a:t>
            </a: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біології , екології та основ здоров</a:t>
            </a:r>
            <a:r>
              <a:rPr lang="en-US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’</a:t>
            </a: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я.</a:t>
            </a:r>
            <a:endParaRPr lang="uk-UA" altLang="ru-RU" sz="2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Ігрові прийоми на </a:t>
            </a:r>
            <a:r>
              <a:rPr lang="uk-UA" altLang="ru-RU" sz="2600" dirty="0" err="1">
                <a:solidFill>
                  <a:prstClr val="black"/>
                </a:solidFill>
                <a:latin typeface="Arial" panose="020B0604020202020204" pitchFamily="34" charset="0"/>
              </a:rPr>
              <a:t>уроках</a:t>
            </a: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 біології </a:t>
            </a: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Використання </a:t>
            </a:r>
            <a:r>
              <a:rPr lang="uk-UA" altLang="ru-RU" sz="2600" dirty="0" err="1">
                <a:solidFill>
                  <a:prstClr val="black"/>
                </a:solidFill>
                <a:latin typeface="Arial" panose="020B0604020202020204" pitchFamily="34" charset="0"/>
              </a:rPr>
              <a:t>відеофрагментів</a:t>
            </a: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 на </a:t>
            </a:r>
            <a:r>
              <a:rPr lang="uk-UA" altLang="ru-RU" sz="26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уроках</a:t>
            </a:r>
            <a:endParaRPr lang="uk-UA" altLang="ru-RU" sz="26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514350" lvl="0" indent="-51435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+mj-lt"/>
              <a:buAutoNum type="arabicPeriod"/>
            </a:pP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Проектна </a:t>
            </a: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діяльність</a:t>
            </a:r>
          </a:p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Використання </a:t>
            </a: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елементів тренінгу на </a:t>
            </a:r>
            <a:r>
              <a:rPr lang="uk-UA" altLang="ru-RU" sz="2600" dirty="0" err="1">
                <a:solidFill>
                  <a:prstClr val="black"/>
                </a:solidFill>
                <a:latin typeface="Arial" panose="020B0604020202020204" pitchFamily="34" charset="0"/>
              </a:rPr>
              <a:t>уроках</a:t>
            </a: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 основ здоров</a:t>
            </a:r>
            <a:r>
              <a:rPr lang="en-US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’</a:t>
            </a:r>
            <a:r>
              <a:rPr lang="uk-UA" altLang="ru-RU" sz="2600" dirty="0">
                <a:solidFill>
                  <a:prstClr val="black"/>
                </a:solidFill>
                <a:latin typeface="Arial" panose="020B0604020202020204" pitchFamily="34" charset="0"/>
              </a:rPr>
              <a:t>я і у виховній </a:t>
            </a: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діяльності .</a:t>
            </a:r>
          </a:p>
          <a:p>
            <a:pPr marL="495300" lvl="0" indent="-495300" defTabSz="91440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anose="05020102010507070707" pitchFamily="18" charset="2"/>
              <a:buAutoNum type="arabicPeriod"/>
            </a:pPr>
            <a:r>
              <a:rPr lang="uk-UA" altLang="ru-RU" sz="2600" dirty="0" smtClean="0">
                <a:solidFill>
                  <a:prstClr val="black"/>
                </a:solidFill>
                <a:latin typeface="Arial" panose="020B0604020202020204" pitchFamily="34" charset="0"/>
              </a:rPr>
              <a:t>Створено блог вчителя біології , де викладається цікава інформація з предмету , відео .</a:t>
            </a:r>
            <a:endParaRPr lang="ru-RU" altLang="ru-RU" sz="26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67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238</TotalTime>
  <Words>425</Words>
  <Application>Microsoft Office PowerPoint</Application>
  <PresentationFormat>Произвольный</PresentationFormat>
  <Paragraphs>67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Грань</vt:lpstr>
      <vt:lpstr>Портфоліо вчителя біології , екології та основ здоров’я Рівненського економіко-правового ліцею  Балаушко Інни Володимирівни</vt:lpstr>
      <vt:lpstr>Презентация PowerPoint</vt:lpstr>
      <vt:lpstr>Життєве кредо:  « Школа в моєму житті - це моє життя в школі.»</vt:lpstr>
      <vt:lpstr>Методична робота на рівні ліцею :</vt:lpstr>
      <vt:lpstr>Презентация PowerPoint</vt:lpstr>
      <vt:lpstr>              Методична робота на рівні міста :  </vt:lpstr>
      <vt:lpstr>Презентация PowerPoint</vt:lpstr>
      <vt:lpstr>Презентация PowerPoint</vt:lpstr>
      <vt:lpstr>Запроваджено і використано на уроках :</vt:lpstr>
      <vt:lpstr>Презентация PowerPoint</vt:lpstr>
      <vt:lpstr>Презентация PowerPoint</vt:lpstr>
      <vt:lpstr>Робота в кабінеті :</vt:lpstr>
      <vt:lpstr>Презентация PowerPoint</vt:lpstr>
      <vt:lpstr>Призери олімпіад  :    Біологія 2013 </vt:lpstr>
      <vt:lpstr>Біологія 2015</vt:lpstr>
      <vt:lpstr>Друковані праці :</vt:lpstr>
      <vt:lpstr>Виховна діяльність : </vt:lpstr>
      <vt:lpstr>Презентация PowerPoint</vt:lpstr>
      <vt:lpstr>Випускний клас </vt:lpstr>
      <vt:lpstr>8-А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 біології Рівненського економіко-правового ліцею  Балаушко Інни Володимирівни</dc:title>
  <dc:creator>Inna</dc:creator>
  <cp:lastModifiedBy>biologiya</cp:lastModifiedBy>
  <cp:revision>26</cp:revision>
  <dcterms:created xsi:type="dcterms:W3CDTF">2016-03-17T09:26:37Z</dcterms:created>
  <dcterms:modified xsi:type="dcterms:W3CDTF">2016-03-22T07:51:11Z</dcterms:modified>
</cp:coreProperties>
</file>