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44"/>
  </p:notesMasterIdLst>
  <p:sldIdLst>
    <p:sldId id="256" r:id="rId2"/>
    <p:sldId id="257" r:id="rId3"/>
    <p:sldId id="261" r:id="rId4"/>
    <p:sldId id="265" r:id="rId5"/>
    <p:sldId id="309" r:id="rId6"/>
    <p:sldId id="262" r:id="rId7"/>
    <p:sldId id="263" r:id="rId8"/>
    <p:sldId id="264" r:id="rId9"/>
    <p:sldId id="308" r:id="rId10"/>
    <p:sldId id="258" r:id="rId11"/>
    <p:sldId id="267" r:id="rId12"/>
    <p:sldId id="259" r:id="rId13"/>
    <p:sldId id="269" r:id="rId14"/>
    <p:sldId id="275" r:id="rId15"/>
    <p:sldId id="270" r:id="rId16"/>
    <p:sldId id="271" r:id="rId17"/>
    <p:sldId id="317" r:id="rId18"/>
    <p:sldId id="318" r:id="rId19"/>
    <p:sldId id="319" r:id="rId20"/>
    <p:sldId id="316" r:id="rId21"/>
    <p:sldId id="272" r:id="rId22"/>
    <p:sldId id="274" r:id="rId23"/>
    <p:sldId id="273" r:id="rId24"/>
    <p:sldId id="310" r:id="rId25"/>
    <p:sldId id="276" r:id="rId26"/>
    <p:sldId id="277" r:id="rId27"/>
    <p:sldId id="278" r:id="rId28"/>
    <p:sldId id="287" r:id="rId29"/>
    <p:sldId id="279" r:id="rId30"/>
    <p:sldId id="280" r:id="rId31"/>
    <p:sldId id="281" r:id="rId32"/>
    <p:sldId id="282" r:id="rId33"/>
    <p:sldId id="283" r:id="rId34"/>
    <p:sldId id="286" r:id="rId35"/>
    <p:sldId id="314" r:id="rId36"/>
    <p:sldId id="284" r:id="rId37"/>
    <p:sldId id="313" r:id="rId38"/>
    <p:sldId id="285" r:id="rId39"/>
    <p:sldId id="321" r:id="rId40"/>
    <p:sldId id="315" r:id="rId41"/>
    <p:sldId id="291" r:id="rId42"/>
    <p:sldId id="322" r:id="rId4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12" autoAdjust="0"/>
    <p:restoredTop sz="94660"/>
  </p:normalViewPr>
  <p:slideViewPr>
    <p:cSldViewPr>
      <p:cViewPr varScale="1">
        <p:scale>
          <a:sx n="51" d="100"/>
          <a:sy n="51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A9C5B-8887-41CB-8173-94991469CE16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4EA-48A3-4ED8-A39B-ADD7BAA29ED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37241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2C4EA-48A3-4ED8-A39B-ADD7BAA29EDB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2520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7EAB158-BABB-400B-8275-0FE42C3D4A3D}" type="datetimeFigureOut">
              <a:rPr lang="uk-UA" smtClean="0"/>
              <a:pPr/>
              <a:t>10.09.2015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30FF1D3-EEDC-43CC-B2D4-4833AA47AD07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6740393" cy="2448272"/>
          </a:xfrm>
        </p:spPr>
        <p:txBody>
          <a:bodyPr>
            <a:normAutofit/>
          </a:bodyPr>
          <a:lstStyle/>
          <a:p>
            <a:r>
              <a:rPr lang="uk-UA" sz="8800" dirty="0" smtClean="0">
                <a:latin typeface="Gabriola" panose="04040605051002020D02" pitchFamily="82" charset="0"/>
                <a:ea typeface="Gulim" panose="020B0600000101010101" pitchFamily="34" charset="-127"/>
                <a:cs typeface="Narkisim" panose="020E0502050101010101" pitchFamily="34" charset="-79"/>
              </a:rPr>
              <a:t>Дві жінки-дві долі</a:t>
            </a:r>
            <a:endParaRPr lang="uk-UA" sz="8800" dirty="0">
              <a:latin typeface="Gabriola" panose="04040605051002020D02" pitchFamily="82" charset="0"/>
              <a:ea typeface="Gulim" panose="020B0600000101010101" pitchFamily="34" charset="-127"/>
              <a:cs typeface="Narkisim" panose="020E0502050101010101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068960"/>
            <a:ext cx="7480920" cy="672480"/>
          </a:xfrm>
        </p:spPr>
        <p:txBody>
          <a:bodyPr>
            <a:noAutofit/>
          </a:bodyPr>
          <a:lstStyle/>
          <a:p>
            <a:r>
              <a:rPr lang="uk-UA" sz="4400" dirty="0" smtClean="0">
                <a:latin typeface="Gabriola" panose="04040605051002020D02" pitchFamily="82" charset="0"/>
              </a:rPr>
              <a:t>Анна </a:t>
            </a:r>
            <a:r>
              <a:rPr lang="uk-UA" sz="4400" dirty="0">
                <a:latin typeface="Gabriola" panose="04040605051002020D02" pitchFamily="82" charset="0"/>
              </a:rPr>
              <a:t>А</a:t>
            </a:r>
            <a:r>
              <a:rPr lang="uk-UA" sz="4400" dirty="0" smtClean="0">
                <a:latin typeface="Gabriola" panose="04040605051002020D02" pitchFamily="82" charset="0"/>
              </a:rPr>
              <a:t>хматова, Марина </a:t>
            </a:r>
            <a:r>
              <a:rPr lang="uk-UA" sz="4400" dirty="0" err="1" smtClean="0">
                <a:latin typeface="Gabriola" panose="04040605051002020D02" pitchFamily="82" charset="0"/>
              </a:rPr>
              <a:t>Цвєтаєва</a:t>
            </a:r>
            <a:endParaRPr lang="uk-UA" sz="44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4"/>
            <a:ext cx="4570302" cy="6913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0"/>
            <a:ext cx="4814110" cy="6913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697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68960"/>
            <a:ext cx="8964488" cy="3789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Народилася </a:t>
            </a:r>
            <a:r>
              <a:rPr lang="uk-UA" dirty="0"/>
              <a:t>Ахматова </a:t>
            </a:r>
            <a:r>
              <a:rPr lang="uk-UA" dirty="0" smtClean="0"/>
              <a:t>Анна Андріївна(справжнє </a:t>
            </a:r>
            <a:r>
              <a:rPr lang="uk-UA" dirty="0"/>
              <a:t>прізвище — </a:t>
            </a:r>
            <a:r>
              <a:rPr lang="uk-UA" dirty="0" err="1"/>
              <a:t>Горенко</a:t>
            </a:r>
            <a:r>
              <a:rPr lang="uk-UA" dirty="0"/>
              <a:t>) </a:t>
            </a:r>
            <a:r>
              <a:rPr lang="uk-UA" dirty="0" smtClean="0"/>
              <a:t>у сім'ї </a:t>
            </a:r>
            <a:r>
              <a:rPr lang="uk-UA" dirty="0"/>
              <a:t>морського інженера, капітана 2-го рангу у відставці </a:t>
            </a:r>
            <a:r>
              <a:rPr lang="uk-UA" dirty="0" smtClean="0"/>
              <a:t>в одеському </a:t>
            </a:r>
            <a:r>
              <a:rPr lang="uk-UA" dirty="0"/>
              <a:t>районі Великий </a:t>
            </a:r>
            <a:r>
              <a:rPr lang="uk-UA" dirty="0" smtClean="0"/>
              <a:t>Фонтан. </a:t>
            </a:r>
            <a:r>
              <a:rPr lang="uk-UA" dirty="0"/>
              <a:t>За рік після народження дочки сім'я переїхала в Царське Село. Тут Ахматова стала ученицею </a:t>
            </a:r>
            <a:r>
              <a:rPr lang="uk-UA" dirty="0" err="1" smtClean="0"/>
              <a:t>Маріїнської</a:t>
            </a:r>
            <a:r>
              <a:rPr lang="uk-UA" dirty="0" smtClean="0"/>
              <a:t> </a:t>
            </a:r>
            <a:r>
              <a:rPr lang="uk-UA" dirty="0"/>
              <a:t>гімназії, але </a:t>
            </a:r>
            <a:r>
              <a:rPr lang="uk-UA" dirty="0" err="1" smtClean="0"/>
              <a:t>щоліто</a:t>
            </a:r>
            <a:r>
              <a:rPr lang="uk-UA" dirty="0" smtClean="0"/>
              <a:t> </a:t>
            </a:r>
            <a:r>
              <a:rPr lang="uk-UA" dirty="0"/>
              <a:t>проводила під Севастополем.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"</a:t>
            </a:r>
            <a:r>
              <a:rPr lang="uk-UA" dirty="0"/>
              <a:t>Мої перші враження </a:t>
            </a:r>
            <a:r>
              <a:rPr lang="uk-UA" dirty="0" err="1"/>
              <a:t>—царскосельские</a:t>
            </a:r>
            <a:r>
              <a:rPr lang="uk-UA" dirty="0"/>
              <a:t>, — писала </a:t>
            </a:r>
            <a:r>
              <a:rPr lang="uk-UA" dirty="0" smtClean="0"/>
              <a:t>Анна </a:t>
            </a:r>
            <a:r>
              <a:rPr lang="uk-UA" dirty="0"/>
              <a:t>у пізнішої автобіографічної замітці, — зелене, сире пишноту парків, вигін, куди мене водила нянька, іподром, де скакали маленькі строкаті конячки, старий вокзал і щось інше, </a:t>
            </a:r>
            <a:r>
              <a:rPr lang="uk-UA" dirty="0" smtClean="0"/>
              <a:t>що згодом увійшло "</a:t>
            </a:r>
            <a:r>
              <a:rPr lang="uk-UA" dirty="0" err="1" smtClean="0"/>
              <a:t>Царскосельскую</a:t>
            </a:r>
            <a:r>
              <a:rPr lang="uk-UA" dirty="0" smtClean="0"/>
              <a:t> оду</a:t>
            </a:r>
            <a:r>
              <a:rPr lang="uk-UA" dirty="0"/>
              <a:t>"".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1" y="3424640"/>
            <a:ext cx="9278" cy="8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1" y="3424640"/>
            <a:ext cx="9278" cy="8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1" y="3424640"/>
            <a:ext cx="9278" cy="8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1" y="3424640"/>
            <a:ext cx="9278" cy="8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1" y="3424640"/>
            <a:ext cx="9278" cy="87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7962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732456" cy="74537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918836"/>
            <a:ext cx="7543800" cy="914400"/>
          </a:xfrm>
        </p:spPr>
        <p:txBody>
          <a:bodyPr/>
          <a:lstStyle/>
          <a:p>
            <a:r>
              <a:rPr lang="uk-UA" sz="2400" dirty="0" smtClean="0"/>
              <a:t> Ольга </a:t>
            </a:r>
            <a:r>
              <a:rPr lang="uk-UA" sz="2400" dirty="0" err="1" smtClean="0"/>
              <a:t>Кардовська</a:t>
            </a:r>
            <a:r>
              <a:rPr lang="uk-UA" sz="2400" dirty="0" smtClean="0"/>
              <a:t> «Анна Ахматова»</a:t>
            </a:r>
            <a:endParaRPr lang="uk-UA" sz="2400" dirty="0"/>
          </a:p>
        </p:txBody>
      </p:sp>
    </p:spTree>
    <p:extLst>
      <p:ext uri="{BB962C8B-B14F-4D97-AF65-F5344CB8AC3E}">
        <p14:creationId xmlns="" xmlns:p14="http://schemas.microsoft.com/office/powerpoint/2010/main" val="32730598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4896544" cy="64807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У 1905 р. після розлучення батьків Ахматова </a:t>
            </a:r>
            <a:r>
              <a:rPr lang="uk-UA" dirty="0" smtClean="0"/>
              <a:t>переїхала до </a:t>
            </a:r>
            <a:r>
              <a:rPr lang="uk-UA" dirty="0"/>
              <a:t>матері</a:t>
            </a:r>
            <a:r>
              <a:rPr lang="uk-UA" dirty="0" smtClean="0"/>
              <a:t> </a:t>
            </a:r>
            <a:r>
              <a:rPr lang="uk-UA" dirty="0"/>
              <a:t>в Євпаторію.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У </a:t>
            </a:r>
            <a:r>
              <a:rPr lang="uk-UA" dirty="0"/>
              <a:t>1906 — 1907 рр. вона навчалася у випускному </a:t>
            </a:r>
            <a:r>
              <a:rPr lang="uk-UA" dirty="0" smtClean="0"/>
              <a:t>класі </a:t>
            </a:r>
            <a:r>
              <a:rPr lang="uk-UA" dirty="0" err="1" smtClean="0"/>
              <a:t>Києво-Фундуклеєвскій</a:t>
            </a:r>
            <a:r>
              <a:rPr lang="uk-UA" dirty="0" smtClean="0"/>
              <a:t> </a:t>
            </a:r>
            <a:r>
              <a:rPr lang="uk-UA" dirty="0"/>
              <a:t>гімназії, в 1908 — 1910 рр. — на юридичному відділенні Київських вищих жіночих курсів.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25 </a:t>
            </a:r>
            <a:r>
              <a:rPr lang="uk-UA" dirty="0"/>
              <a:t>квітня 1910 р. </a:t>
            </a:r>
            <a:r>
              <a:rPr lang="uk-UA" dirty="0" smtClean="0"/>
              <a:t>вона </a:t>
            </a:r>
            <a:r>
              <a:rPr lang="uk-UA" dirty="0"/>
              <a:t>обвінчалася з М. З. </a:t>
            </a:r>
            <a:r>
              <a:rPr lang="uk-UA" dirty="0" err="1"/>
              <a:t>Гумільовим</a:t>
            </a:r>
            <a:r>
              <a:rPr lang="uk-UA" dirty="0"/>
              <a:t>, з яким познайомилася в 1903 р. </a:t>
            </a:r>
            <a:endParaRPr lang="uk-UA" dirty="0" smtClean="0"/>
          </a:p>
          <a:p>
            <a:pPr marL="0" indent="0" algn="ctr">
              <a:buNone/>
            </a:pP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той момент </a:t>
            </a:r>
            <a:r>
              <a:rPr lang="ru-RU" dirty="0" err="1" smtClean="0"/>
              <a:t>Микола</a:t>
            </a:r>
            <a:r>
              <a:rPr lang="ru-RU" dirty="0" smtClean="0"/>
              <a:t> </a:t>
            </a:r>
            <a:r>
              <a:rPr lang="ru-RU" dirty="0" err="1" smtClean="0"/>
              <a:t>Гумільов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/>
              <a:t>провідним</a:t>
            </a:r>
            <a:r>
              <a:rPr lang="ru-RU" dirty="0"/>
              <a:t> </a:t>
            </a:r>
            <a:r>
              <a:rPr lang="ru-RU" dirty="0" err="1"/>
              <a:t>представником</a:t>
            </a:r>
            <a:r>
              <a:rPr lang="ru-RU" dirty="0"/>
              <a:t> і </a:t>
            </a:r>
            <a:r>
              <a:rPr lang="ru-RU" dirty="0" err="1"/>
              <a:t>засновником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течії</a:t>
            </a:r>
            <a:r>
              <a:rPr lang="ru-RU" dirty="0"/>
              <a:t> в </a:t>
            </a:r>
            <a:r>
              <a:rPr lang="ru-RU" dirty="0" err="1"/>
              <a:t>літературі</a:t>
            </a:r>
            <a:r>
              <a:rPr lang="ru-RU" dirty="0"/>
              <a:t>, як </a:t>
            </a:r>
            <a:r>
              <a:rPr lang="ru-RU" dirty="0" err="1"/>
              <a:t>акмеїзм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22387" cy="5283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29574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856984" cy="7056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1912 р. відзначився двома важливими подіями: виходом у світ першої поетичної збірки «Вечір», що відразу була схвалена критикою, і народженням сина - Льва </a:t>
            </a:r>
            <a:r>
              <a:rPr lang="uk-UA" dirty="0" err="1"/>
              <a:t>Гумільова</a:t>
            </a:r>
            <a:r>
              <a:rPr lang="uk-UA" dirty="0"/>
              <a:t>, який згодом став видатним істориком. Упродовж десятиліття були створені й надруковані поетичні збірки «Чотки» (1914), «Біла зграя» (1917), «Подорожник» (1921), «</a:t>
            </a:r>
            <a:r>
              <a:rPr lang="uk-UA" dirty="0" err="1"/>
              <a:t>Аппо</a:t>
            </a:r>
            <a:r>
              <a:rPr lang="uk-UA" dirty="0"/>
              <a:t> </a:t>
            </a:r>
            <a:r>
              <a:rPr lang="en-US" dirty="0"/>
              <a:t>Domini» (1922). </a:t>
            </a:r>
            <a:r>
              <a:rPr lang="uk-UA" dirty="0"/>
              <a:t>Ці збірки відбивають важливий перелом у творчому розвитку поетеси, що відбувся у 1914 </a:t>
            </a:r>
            <a:r>
              <a:rPr lang="en-US" dirty="0"/>
              <a:t>p.: </a:t>
            </a:r>
            <a:r>
              <a:rPr lang="uk-UA" dirty="0"/>
              <a:t>в </a:t>
            </a:r>
            <a:r>
              <a:rPr lang="uk-UA" dirty="0" err="1"/>
              <a:t>ахматовський</a:t>
            </a:r>
            <a:r>
              <a:rPr lang="uk-UA" dirty="0"/>
              <a:t> художній світ, раніше обмежений інтимно-камерними темами, входить бурхлива сучасність з такими її стрижневими поняттями, як «історія», «епоха», «батьківщина», «народ». Важливими складовими </a:t>
            </a:r>
            <a:r>
              <a:rPr lang="uk-UA" dirty="0" err="1"/>
              <a:t>ахматовського</a:t>
            </a:r>
            <a:r>
              <a:rPr lang="uk-UA" dirty="0"/>
              <a:t> поетичного кредо стають ідея морального обов'язку та почуття відповідальності за долю вітчизни.</a:t>
            </a:r>
          </a:p>
        </p:txBody>
      </p:sp>
    </p:spTree>
    <p:extLst>
      <p:ext uri="{BB962C8B-B14F-4D97-AF65-F5344CB8AC3E}">
        <p14:creationId xmlns="" xmlns:p14="http://schemas.microsoft.com/office/powerpoint/2010/main" val="19243356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8405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1" y="6497960"/>
            <a:ext cx="9721080" cy="360040"/>
          </a:xfrm>
        </p:spPr>
        <p:txBody>
          <a:bodyPr/>
          <a:lstStyle/>
          <a:p>
            <a:r>
              <a:rPr lang="ru-RU" sz="2800" dirty="0" err="1" smtClean="0"/>
              <a:t>Микола</a:t>
            </a:r>
            <a:r>
              <a:rPr lang="ru-RU" sz="2800" dirty="0" smtClean="0"/>
              <a:t> </a:t>
            </a:r>
            <a:r>
              <a:rPr lang="ru-RU" sz="2800" dirty="0" err="1" smtClean="0"/>
              <a:t>Гумільов</a:t>
            </a:r>
            <a:r>
              <a:rPr lang="ru-RU" sz="2800" dirty="0" smtClean="0"/>
              <a:t>(</a:t>
            </a:r>
            <a:r>
              <a:rPr lang="ru-RU" sz="2800" dirty="0" err="1" smtClean="0"/>
              <a:t>чоловік</a:t>
            </a:r>
            <a:r>
              <a:rPr lang="ru-RU" sz="2800" dirty="0" smtClean="0"/>
              <a:t>), Лев </a:t>
            </a:r>
            <a:r>
              <a:rPr lang="ru-RU" sz="2800" dirty="0" err="1" smtClean="0"/>
              <a:t>Гумільов</a:t>
            </a:r>
            <a:r>
              <a:rPr lang="ru-RU" sz="2800" dirty="0" smtClean="0"/>
              <a:t>(</a:t>
            </a:r>
            <a:r>
              <a:rPr lang="ru-RU" sz="2800" dirty="0" err="1" smtClean="0"/>
              <a:t>син</a:t>
            </a:r>
            <a:r>
              <a:rPr lang="ru-RU" sz="2800" dirty="0" smtClean="0"/>
              <a:t>) та Анна Ахматова 1914 р</a:t>
            </a:r>
            <a:endParaRPr lang="uk-UA" sz="2800" dirty="0"/>
          </a:p>
        </p:txBody>
      </p:sp>
    </p:spTree>
    <p:extLst>
      <p:ext uri="{BB962C8B-B14F-4D97-AF65-F5344CB8AC3E}">
        <p14:creationId xmlns="" xmlns:p14="http://schemas.microsoft.com/office/powerpoint/2010/main" val="38728949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564" y="260649"/>
            <a:ext cx="5184932" cy="633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Після революції 1917 р. А. Ахматова могла залишити свій «</a:t>
            </a:r>
            <a:r>
              <a:rPr lang="uk-UA" dirty="0" err="1" smtClean="0"/>
              <a:t>засланний</a:t>
            </a:r>
            <a:r>
              <a:rPr lang="uk-UA" dirty="0" smtClean="0"/>
              <a:t> </a:t>
            </a:r>
            <a:r>
              <a:rPr lang="uk-UA" dirty="0"/>
              <a:t>і грішний» край і поповнити лави тих діячів російської літератури, що, з болем відірвавшись від коріння, перебралися за кордон, аби врятувати свою духовну свободу й життя. Гіпотетично існував також інший варіант - своїм талантом прислужитися новій владі, як це зробили деякі інші відомі літератори. Ахматова обрала найважчий шлях. Вона залишилася в Росії (оскільки головним своїм обов'язком вважала поділяти долю батьківщини), однак обрала позицію </a:t>
            </a:r>
            <a:r>
              <a:rPr lang="uk-UA" dirty="0" err="1"/>
              <a:t>„Внутрішньої</a:t>
            </a:r>
            <a:r>
              <a:rPr lang="uk-UA" dirty="0"/>
              <a:t> еміграції” (оскільки з мистецькою безкомпромісністю та людською мужністю зберігала вірність своїй музі, виплеканій культурою «Срібної доби»).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1244"/>
            <a:ext cx="3600400" cy="512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417739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31" y="0"/>
            <a:ext cx="4482661" cy="6669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dirty="0"/>
              <a:t>У серпні 1921 р. А. Ахматова отримала страшну звістку про розстріл колишнього </a:t>
            </a:r>
            <a:r>
              <a:rPr lang="uk-UA" dirty="0" smtClean="0"/>
              <a:t>чоловіка </a:t>
            </a:r>
            <a:r>
              <a:rPr lang="uk-UA" dirty="0"/>
              <a:t>М. </a:t>
            </a:r>
            <a:r>
              <a:rPr lang="uk-UA" dirty="0" err="1" smtClean="0"/>
              <a:t>Гумільова</a:t>
            </a:r>
            <a:r>
              <a:rPr lang="uk-UA" dirty="0"/>
              <a:t>. 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51237"/>
            <a:ext cx="4056451" cy="5476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36463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683568" y="1052736"/>
            <a:ext cx="3744416" cy="4248472"/>
          </a:xfrm>
        </p:spPr>
        <p:txBody>
          <a:bodyPr/>
          <a:lstStyle/>
          <a:p>
            <a:pPr marL="18288" indent="0">
              <a:buNone/>
            </a:pPr>
            <a:r>
              <a:rPr lang="uk-UA" dirty="0" smtClean="0"/>
              <a:t>30-ті роки приносять із собою арешти , вироки,заслання . Заарештований друг і поет </a:t>
            </a:r>
            <a:r>
              <a:rPr lang="uk-UA" dirty="0" err="1" smtClean="0"/>
              <a:t>-</a:t>
            </a:r>
            <a:r>
              <a:rPr lang="uk-UA" b="1" dirty="0" err="1" smtClean="0"/>
              <a:t>Осип</a:t>
            </a:r>
            <a:r>
              <a:rPr lang="uk-UA" b="1" dirty="0" smtClean="0"/>
              <a:t> </a:t>
            </a:r>
            <a:r>
              <a:rPr lang="uk-UA" b="1" dirty="0" err="1" smtClean="0"/>
              <a:t>Мандельштам</a:t>
            </a:r>
            <a:endParaRPr lang="uk-UA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7543800" cy="9144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7733"/>
            <a:ext cx="4072236" cy="542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5690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7014" cy="5968258"/>
          </a:xfrm>
          <a:prstGeom prst="rect">
            <a:avLst/>
          </a:prstGeom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66539" y="5589240"/>
            <a:ext cx="7834064" cy="1728192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sz="2800" dirty="0" smtClean="0"/>
              <a:t>У тюрмі опинився син Лев </a:t>
            </a:r>
            <a:r>
              <a:rPr lang="uk-UA" sz="2800" dirty="0" err="1" smtClean="0"/>
              <a:t>Гумільов</a:t>
            </a:r>
            <a:endParaRPr lang="uk-UA" sz="2800" dirty="0"/>
          </a:p>
        </p:txBody>
      </p:sp>
    </p:spTree>
    <p:extLst>
      <p:ext uri="{BB962C8B-B14F-4D97-AF65-F5344CB8AC3E}">
        <p14:creationId xmlns="" xmlns:p14="http://schemas.microsoft.com/office/powerpoint/2010/main" val="28719053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107504" y="-531440"/>
            <a:ext cx="8208912" cy="5688631"/>
          </a:xfrm>
        </p:spPr>
        <p:txBody>
          <a:bodyPr/>
          <a:lstStyle/>
          <a:p>
            <a:pPr marL="18288" indent="0">
              <a:buNone/>
            </a:pPr>
            <a:r>
              <a:rPr lang="uk-UA" dirty="0" smtClean="0"/>
              <a:t>Жертвам великого терору більшовицької влади  1930-х років  була присвячена поема </a:t>
            </a:r>
            <a:r>
              <a:rPr lang="uk-UA" b="1" i="1" dirty="0" smtClean="0"/>
              <a:t>«Реквієм» (1935-1940)</a:t>
            </a:r>
          </a:p>
          <a:p>
            <a:pPr marL="18288" indent="0">
              <a:buNone/>
            </a:pPr>
            <a:r>
              <a:rPr lang="uk-UA" b="1" i="1" dirty="0"/>
              <a:t> </a:t>
            </a:r>
            <a:endParaRPr lang="uk-UA" b="1" i="1" dirty="0" smtClean="0"/>
          </a:p>
          <a:p>
            <a:pPr marL="18288" indent="0">
              <a:buNone/>
            </a:pPr>
            <a:endParaRPr lang="uk-UA" dirty="0" smtClean="0"/>
          </a:p>
          <a:p>
            <a:pPr marL="18288" indent="0">
              <a:buNone/>
            </a:pPr>
            <a:endParaRPr lang="uk-UA" dirty="0"/>
          </a:p>
          <a:p>
            <a:pPr marL="18288" indent="0">
              <a:buNone/>
            </a:pPr>
            <a:endParaRPr lang="uk-UA" dirty="0" smtClean="0"/>
          </a:p>
          <a:p>
            <a:pPr marL="18288" indent="0">
              <a:buNone/>
            </a:pPr>
            <a:r>
              <a:rPr lang="uk-UA" i="1" dirty="0" smtClean="0"/>
              <a:t>Це було в ті часи, як всміхався</a:t>
            </a:r>
          </a:p>
          <a:p>
            <a:pPr marL="18288" indent="0">
              <a:buNone/>
            </a:pPr>
            <a:r>
              <a:rPr lang="uk-UA" i="1" dirty="0" smtClean="0"/>
              <a:t>Тільки мрець: розквитався – і рад.</a:t>
            </a:r>
          </a:p>
          <a:p>
            <a:pPr marL="18288" indent="0">
              <a:buNone/>
            </a:pPr>
            <a:r>
              <a:rPr lang="uk-UA" i="1" dirty="0" smtClean="0"/>
              <a:t>Наче зайвий доважок, гойдався</a:t>
            </a:r>
          </a:p>
          <a:p>
            <a:pPr marL="18288" indent="0">
              <a:buNone/>
            </a:pPr>
            <a:r>
              <a:rPr lang="uk-UA" i="1" dirty="0" smtClean="0"/>
              <a:t>При в</a:t>
            </a:r>
            <a:r>
              <a:rPr lang="en-US" i="1" dirty="0" smtClean="0"/>
              <a:t>`</a:t>
            </a:r>
            <a:r>
              <a:rPr lang="uk-UA" i="1" dirty="0" err="1" smtClean="0"/>
              <a:t>язницях</a:t>
            </a:r>
            <a:r>
              <a:rPr lang="uk-UA" i="1" dirty="0" smtClean="0"/>
              <a:t> своїх Ленінград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1" t="2503" r="3676" b="3136"/>
          <a:stretch/>
        </p:blipFill>
        <p:spPr>
          <a:xfrm>
            <a:off x="4557522" y="1412776"/>
            <a:ext cx="417905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5949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11" y="0"/>
            <a:ext cx="958720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5402045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6" y="620688"/>
            <a:ext cx="8280920" cy="5839543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dirty="0"/>
              <a:t>Анна Ахматова постраждала від тоталітарного режиму і як поетеса. Упродовж п'ятнадцяти років над нею тяжіла заборона на друк. Переслідування цензури вона сприймала як багаторічне катування: поетеса почувала себе засудженою, яку позбавили «вогню й води», ув'язненою, яку оточили арктичні льоди мовчання, поетом, чия муза була безжалісно закатована. Розділила Ахматова долю свого народу і за часів Другої світової війни. Переїхавши 1941 р. з блокадного Ленінграда до Ташкента, вона сповна зазнала тяжких поневірянь воєнного лихоліття у тилу. Та попри численні побутові труднощі, внутрішню невлаштованість, негаразди зі здоров'ям, поетеса часто виступала у шпиталях, читаючи свої вірші пораненим. </a:t>
            </a:r>
          </a:p>
          <a:p>
            <a:pPr algn="ctr"/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991"/>
            <a:ext cx="76200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40725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4536504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1944 р. Ахматова повернулася до Ленінграда. </a:t>
            </a:r>
            <a:r>
              <a:rPr lang="uk-UA" dirty="0" smtClean="0"/>
              <a:t>Після </a:t>
            </a:r>
            <a:r>
              <a:rPr lang="uk-UA" dirty="0"/>
              <a:t>перемоги радянських військ, яка, здавалося б, </a:t>
            </a:r>
            <a:r>
              <a:rPr lang="uk-UA" dirty="0" smtClean="0"/>
              <a:t>мала </a:t>
            </a:r>
            <a:r>
              <a:rPr lang="uk-UA" dirty="0"/>
              <a:t>принести спокій у спустошену гітлерівською пошестю країну  знову затягнувся зашморг на шиї багатостраждальних народів сталінської імперії. У</a:t>
            </a:r>
            <a:r>
              <a:rPr lang="ru-RU" dirty="0" err="1" smtClean="0"/>
              <a:t>серпні</a:t>
            </a:r>
            <a:r>
              <a:rPr lang="ru-RU" dirty="0" smtClean="0"/>
              <a:t> </a:t>
            </a:r>
            <a:r>
              <a:rPr lang="ru-RU" dirty="0"/>
              <a:t>1946 року </a:t>
            </a:r>
            <a:r>
              <a:rPr lang="ru-RU" dirty="0" err="1"/>
              <a:t>Комуністична</a:t>
            </a:r>
            <a:r>
              <a:rPr lang="ru-RU" dirty="0"/>
              <a:t> </a:t>
            </a:r>
            <a:r>
              <a:rPr lang="ru-RU" dirty="0" err="1"/>
              <a:t>партія</a:t>
            </a:r>
            <a:r>
              <a:rPr lang="ru-RU" dirty="0"/>
              <a:t> </a:t>
            </a:r>
            <a:r>
              <a:rPr lang="ru-RU" dirty="0" err="1"/>
              <a:t>визнала</a:t>
            </a:r>
            <a:r>
              <a:rPr lang="ru-RU" dirty="0"/>
              <a:t> </a:t>
            </a:r>
            <a:r>
              <a:rPr lang="ru-RU" dirty="0" err="1"/>
              <a:t>творчість</a:t>
            </a:r>
            <a:r>
              <a:rPr lang="ru-RU" dirty="0"/>
              <a:t>  Анни </a:t>
            </a:r>
            <a:r>
              <a:rPr lang="ru-RU" dirty="0" err="1"/>
              <a:t>Ахматової</a:t>
            </a:r>
            <a:r>
              <a:rPr lang="ru-RU" dirty="0"/>
              <a:t> такою,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ідеалам</a:t>
            </a:r>
            <a:r>
              <a:rPr lang="ru-RU" dirty="0"/>
              <a:t> </a:t>
            </a:r>
            <a:r>
              <a:rPr lang="ru-RU" dirty="0" err="1" smtClean="0"/>
              <a:t>соціалізму</a:t>
            </a:r>
            <a:r>
              <a:rPr lang="ru-RU" dirty="0" smtClean="0"/>
              <a:t> . А </a:t>
            </a:r>
            <a:r>
              <a:rPr lang="uk-UA" dirty="0" smtClean="0"/>
              <a:t>1949 </a:t>
            </a:r>
            <a:r>
              <a:rPr lang="uk-UA" dirty="0"/>
              <a:t>р. її сина було вдруге заарештовано, а </a:t>
            </a:r>
            <a:r>
              <a:rPr lang="uk-UA" dirty="0" smtClean="0"/>
              <a:t>кількома </a:t>
            </a:r>
            <a:r>
              <a:rPr lang="uk-UA" dirty="0"/>
              <a:t>роками раніше вона стала об'єктом кампанії нещадного цькування у радянській пресі.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72" t="4686" r="21465" b="4689"/>
          <a:stretch/>
        </p:blipFill>
        <p:spPr>
          <a:xfrm>
            <a:off x="4644008" y="997526"/>
            <a:ext cx="4047091" cy="4502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40415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136" y="-10732"/>
            <a:ext cx="9477136" cy="69681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968605"/>
            <a:ext cx="7543800" cy="914400"/>
          </a:xfrm>
        </p:spPr>
        <p:txBody>
          <a:bodyPr/>
          <a:lstStyle/>
          <a:p>
            <a:r>
              <a:rPr lang="uk-UA" sz="2800" dirty="0" smtClean="0"/>
              <a:t>Лев </a:t>
            </a:r>
            <a:r>
              <a:rPr lang="uk-UA" sz="2800" dirty="0" err="1" smtClean="0"/>
              <a:t>Гумільов</a:t>
            </a:r>
            <a:r>
              <a:rPr lang="uk-UA" sz="2800" dirty="0" smtClean="0"/>
              <a:t>(син) </a:t>
            </a:r>
            <a:r>
              <a:rPr lang="uk-UA" sz="2400" dirty="0" smtClean="0"/>
              <a:t>та</a:t>
            </a:r>
            <a:r>
              <a:rPr lang="uk-UA" sz="2800" dirty="0" smtClean="0"/>
              <a:t> Анна Ахматова 1960р</a:t>
            </a:r>
            <a:endParaRPr lang="uk-UA" sz="1050" dirty="0"/>
          </a:p>
        </p:txBody>
      </p:sp>
    </p:spTree>
    <p:extLst>
      <p:ext uri="{BB962C8B-B14F-4D97-AF65-F5344CB8AC3E}">
        <p14:creationId xmlns="" xmlns:p14="http://schemas.microsoft.com/office/powerpoint/2010/main" val="17917425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4016" y="2704"/>
            <a:ext cx="9144000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До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А. Ахматова </a:t>
            </a:r>
            <a:r>
              <a:rPr lang="ru-RU" dirty="0" err="1"/>
              <a:t>зберігала</a:t>
            </a:r>
            <a:r>
              <a:rPr lang="ru-RU" dirty="0"/>
              <a:t> </a:t>
            </a:r>
            <a:r>
              <a:rPr lang="ru-RU" dirty="0" err="1"/>
              <a:t>дивовижну</a:t>
            </a:r>
            <a:r>
              <a:rPr lang="ru-RU" dirty="0"/>
              <a:t> </a:t>
            </a:r>
            <a:r>
              <a:rPr lang="ru-RU" dirty="0" err="1"/>
              <a:t>творчу</a:t>
            </a:r>
            <a:r>
              <a:rPr lang="ru-RU" dirty="0"/>
              <a:t> </a:t>
            </a:r>
            <a:r>
              <a:rPr lang="ru-RU" dirty="0" err="1"/>
              <a:t>працездатність</a:t>
            </a:r>
            <a:r>
              <a:rPr lang="ru-RU" dirty="0"/>
              <a:t>.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звершеннями</a:t>
            </a:r>
            <a:r>
              <a:rPr lang="ru-RU" dirty="0"/>
              <a:t> 60-х </a:t>
            </a:r>
            <a:r>
              <a:rPr lang="ru-RU" dirty="0" err="1"/>
              <a:t>років</a:t>
            </a:r>
            <a:r>
              <a:rPr lang="ru-RU" dirty="0"/>
              <a:t> стало </a:t>
            </a:r>
            <a:r>
              <a:rPr lang="ru-RU" dirty="0" err="1"/>
              <a:t>закінчення</a:t>
            </a:r>
            <a:r>
              <a:rPr lang="ru-RU" dirty="0"/>
              <a:t> «</a:t>
            </a:r>
            <a:r>
              <a:rPr lang="ru-RU" dirty="0" err="1"/>
              <a:t>Поеми</a:t>
            </a:r>
            <a:r>
              <a:rPr lang="ru-RU" dirty="0"/>
              <a:t> без героя» (1962), над </a:t>
            </a:r>
            <a:r>
              <a:rPr lang="ru-RU" dirty="0" err="1"/>
              <a:t>якою</a:t>
            </a:r>
            <a:r>
              <a:rPr lang="ru-RU" dirty="0"/>
              <a:t> вона </a:t>
            </a:r>
            <a:r>
              <a:rPr lang="ru-RU" dirty="0" err="1"/>
              <a:t>працювала</a:t>
            </a:r>
            <a:r>
              <a:rPr lang="ru-RU" dirty="0"/>
              <a:t> </a:t>
            </a:r>
            <a:r>
              <a:rPr lang="ru-RU" dirty="0" err="1"/>
              <a:t>чверть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, і </a:t>
            </a:r>
            <a:r>
              <a:rPr lang="ru-RU" dirty="0" err="1"/>
              <a:t>збірки</a:t>
            </a:r>
            <a:r>
              <a:rPr lang="ru-RU" dirty="0"/>
              <a:t> «</a:t>
            </a:r>
            <a:r>
              <a:rPr lang="ru-RU" dirty="0" err="1"/>
              <a:t>Біг</a:t>
            </a:r>
            <a:r>
              <a:rPr lang="ru-RU" dirty="0"/>
              <a:t> часу» (1965). У 60-х роках до </a:t>
            </a:r>
            <a:r>
              <a:rPr lang="ru-RU" dirty="0" err="1"/>
              <a:t>поетеси</a:t>
            </a:r>
            <a:r>
              <a:rPr lang="ru-RU" dirty="0"/>
              <a:t> </a:t>
            </a:r>
            <a:r>
              <a:rPr lang="ru-RU" dirty="0" err="1"/>
              <a:t>прийшло</a:t>
            </a:r>
            <a:r>
              <a:rPr lang="ru-RU" dirty="0"/>
              <a:t> </a:t>
            </a:r>
            <a:r>
              <a:rPr lang="ru-RU" dirty="0" err="1"/>
              <a:t>міжнародне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: вона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престижну</a:t>
            </a:r>
            <a:r>
              <a:rPr lang="ru-RU" dirty="0"/>
              <a:t> </a:t>
            </a:r>
            <a:r>
              <a:rPr lang="ru-RU" dirty="0" err="1"/>
              <a:t>італійську</a:t>
            </a:r>
            <a:r>
              <a:rPr lang="ru-RU" dirty="0"/>
              <a:t> </a:t>
            </a:r>
            <a:r>
              <a:rPr lang="ru-RU" dirty="0" err="1"/>
              <a:t>премію</a:t>
            </a:r>
            <a:r>
              <a:rPr lang="ru-RU" dirty="0"/>
              <a:t>,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обрана</a:t>
            </a:r>
            <a:r>
              <a:rPr lang="ru-RU" dirty="0"/>
              <a:t> </a:t>
            </a:r>
            <a:r>
              <a:rPr lang="ru-RU" dirty="0" err="1"/>
              <a:t>почесним</a:t>
            </a:r>
            <a:r>
              <a:rPr lang="ru-RU" dirty="0"/>
              <a:t> доктором </a:t>
            </a:r>
            <a:r>
              <a:rPr lang="ru-RU" dirty="0" err="1"/>
              <a:t>Оксфордського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Померла А. Ахматова 5 </a:t>
            </a:r>
            <a:r>
              <a:rPr lang="ru-RU" dirty="0" err="1"/>
              <a:t>березня</a:t>
            </a:r>
            <a:r>
              <a:rPr lang="ru-RU" dirty="0"/>
              <a:t> 1966 р. у </a:t>
            </a:r>
            <a:r>
              <a:rPr lang="ru-RU" dirty="0" err="1" smtClean="0"/>
              <a:t>Домодєдово</a:t>
            </a:r>
            <a:r>
              <a:rPr lang="ru-RU" dirty="0" smtClean="0"/>
              <a:t>,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 smtClean="0"/>
              <a:t>Москвою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Могила Анни </a:t>
            </a:r>
            <a:r>
              <a:rPr lang="ru-RU" dirty="0" err="1" smtClean="0"/>
              <a:t>Ахматової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24023"/>
            <a:ext cx="5904656" cy="393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43259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_0001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9694" y="0"/>
            <a:ext cx="9275768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110269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4032448" cy="62639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r>
              <a:rPr lang="ru-RU" sz="2400" b="1" i="1" dirty="0" smtClean="0"/>
              <a:t>«</a:t>
            </a:r>
            <a:r>
              <a:rPr lang="ru-RU" sz="2400" b="1" i="1" dirty="0"/>
              <a:t>А я иду, где ничего не надо, Где самый милый спутник — только тень, И веет ветер из глухого сада, А под ногой могильная ступень</a:t>
            </a:r>
            <a:r>
              <a:rPr lang="ru-RU" sz="2400" b="1" i="1" dirty="0" smtClean="0"/>
              <a:t>»</a:t>
            </a:r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r>
              <a:rPr lang="ru-RU" sz="2400" b="1" i="1" dirty="0" err="1" smtClean="0"/>
              <a:t>Долінский</a:t>
            </a:r>
            <a:r>
              <a:rPr lang="ru-RU" sz="2400" b="1" i="1" dirty="0" smtClean="0"/>
              <a:t> Вадим «Анна Ахматова»</a:t>
            </a:r>
            <a:endParaRPr lang="ru-RU" sz="2400" b="1" i="1" dirty="0"/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endParaRPr lang="uk-UA" sz="2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75"/>
            <a:ext cx="4276725" cy="619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36927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252520" cy="7467306"/>
          </a:xfrm>
        </p:spPr>
      </p:pic>
    </p:spTree>
    <p:extLst>
      <p:ext uri="{BB962C8B-B14F-4D97-AF65-F5344CB8AC3E}">
        <p14:creationId xmlns="" xmlns:p14="http://schemas.microsoft.com/office/powerpoint/2010/main" val="3162006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4464496" cy="5865515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err="1"/>
              <a:t>Цвєтаєва</a:t>
            </a:r>
            <a:r>
              <a:rPr lang="uk-UA" dirty="0"/>
              <a:t> — це справжня окраса російської поезії «срібної доби», її творчість, як і творчість </a:t>
            </a:r>
            <a:r>
              <a:rPr lang="uk-UA" dirty="0" smtClean="0"/>
              <a:t>Анни </a:t>
            </a:r>
            <a:r>
              <a:rPr lang="uk-UA" dirty="0"/>
              <a:t>Ахматової, є найвищим злетом російської «жіночої» поезії. Багато в чому схожими є й їхні життєві </a:t>
            </a:r>
            <a:r>
              <a:rPr lang="uk-UA" dirty="0" smtClean="0"/>
              <a:t>долі. </a:t>
            </a:r>
            <a:r>
              <a:rPr lang="uk-UA" dirty="0"/>
              <a:t>Н. </a:t>
            </a:r>
            <a:r>
              <a:rPr lang="uk-UA" dirty="0" err="1"/>
              <a:t>Мандельштам</a:t>
            </a:r>
            <a:r>
              <a:rPr lang="uk-UA" dirty="0"/>
              <a:t> у своїх спогадах «Друга книга» писала: «Я не знаю долі </a:t>
            </a:r>
            <a:r>
              <a:rPr lang="uk-UA" dirty="0" err="1"/>
              <a:t>страхітливішої</a:t>
            </a:r>
            <a:r>
              <a:rPr lang="uk-UA" dirty="0"/>
              <a:t>, ніж у Марини </a:t>
            </a:r>
            <a:r>
              <a:rPr lang="uk-UA" dirty="0" err="1"/>
              <a:t>Цвєтаєвої</a:t>
            </a:r>
            <a:r>
              <a:rPr lang="uk-UA" dirty="0"/>
              <a:t>». І це справді так.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84" y="548680"/>
            <a:ext cx="3672408" cy="5976844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3662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244922"/>
            <a:ext cx="507605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/>
              <a:t>Два солнца стынут, - о Господи, пощади! -</a:t>
            </a:r>
          </a:p>
          <a:p>
            <a:pPr marL="0" indent="0">
              <a:buNone/>
            </a:pPr>
            <a:r>
              <a:rPr lang="ru-RU" b="1" i="1" dirty="0"/>
              <a:t>Одно - на небе, другое - в моей груди.</a:t>
            </a:r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b="1" i="1" dirty="0"/>
              <a:t>Как эти солнца, - прощу ли себе сама? -</a:t>
            </a:r>
          </a:p>
          <a:p>
            <a:pPr marL="0" indent="0">
              <a:buNone/>
            </a:pPr>
            <a:r>
              <a:rPr lang="ru-RU" b="1" i="1" dirty="0"/>
              <a:t>Как эти солнца сводили меня с ума!</a:t>
            </a:r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b="1" i="1" dirty="0"/>
              <a:t>И оба стынут - не больно от их лучей!</a:t>
            </a:r>
          </a:p>
          <a:p>
            <a:pPr marL="0" indent="0">
              <a:buNone/>
            </a:pPr>
            <a:r>
              <a:rPr lang="ru-RU" b="1" i="1" dirty="0"/>
              <a:t>И то остынет первым, что горячей.</a:t>
            </a:r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b="1" i="1" dirty="0"/>
              <a:t>5 октября 1915</a:t>
            </a:r>
            <a:endParaRPr lang="uk-UA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5664"/>
            <a:ext cx="3694176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6150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err="1"/>
              <a:t>Цвєтаєва</a:t>
            </a:r>
            <a:r>
              <a:rPr lang="uk-UA" dirty="0"/>
              <a:t> народилася в сім'ї професора Івана </a:t>
            </a:r>
            <a:r>
              <a:rPr lang="uk-UA" dirty="0" err="1"/>
              <a:t>Цвєтаєва</a:t>
            </a:r>
            <a:r>
              <a:rPr lang="uk-UA" dirty="0"/>
              <a:t>, засновника Московського музею образотворчих мистецтв, сина бідного сільського священика з с. </a:t>
            </a:r>
            <a:r>
              <a:rPr lang="uk-UA" dirty="0" err="1"/>
              <a:t>Талиці</a:t>
            </a:r>
            <a:r>
              <a:rPr lang="uk-UA" dirty="0"/>
              <a:t> Володимирської губернії, котрий, як він сам згадував, до 12 років навіть не мав чобіт. Мати — з польсько-німецької сім'ї, музикант, учениця </a:t>
            </a:r>
            <a:r>
              <a:rPr lang="uk-UA" dirty="0" err="1"/>
              <a:t>Рубінштейна</a:t>
            </a:r>
            <a:r>
              <a:rPr lang="uk-UA" dirty="0"/>
              <a:t>. Коли Марині виповнилося десять років, затишне сімейне життя перервалося хворобою матері — сухотами. Необхідно було лікуватися, і родина виїхала за кордон — в Італію, Швейцарію, Німеччину. У католицьких пансіонах Лозанни і </a:t>
            </a:r>
            <a:r>
              <a:rPr lang="uk-UA" dirty="0" err="1"/>
              <a:t>Фрайбурга</a:t>
            </a:r>
            <a:r>
              <a:rPr lang="uk-UA" dirty="0"/>
              <a:t> Марина отримала початкову освіту.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7996"/>
            <a:ext cx="9893722" cy="7037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3430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4536504" cy="5688632"/>
          </a:xfrm>
        </p:spPr>
        <p:txBody>
          <a:bodyPr/>
          <a:lstStyle/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Російська </a:t>
            </a:r>
            <a:r>
              <a:rPr lang="uk-UA" dirty="0"/>
              <a:t>поетеса, що її творчість узагальнила шлях, пройдений російською культурою від «Срібної доби» до періоду хрущовської </a:t>
            </a:r>
            <a:r>
              <a:rPr lang="uk-UA" dirty="0" smtClean="0"/>
              <a:t>  « </a:t>
            </a:r>
            <a:r>
              <a:rPr lang="uk-UA" dirty="0"/>
              <a:t>відлиги ». Дебютувавши у межах акмеїстичної течії, </a:t>
            </a:r>
            <a:r>
              <a:rPr lang="uk-UA" dirty="0" smtClean="0"/>
              <a:t>Анна </a:t>
            </a:r>
            <a:r>
              <a:rPr lang="uk-UA" dirty="0"/>
              <a:t>Ахматова упродовж своєї мистецької еволюції сягнула вершин модерністської лірики.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465" y="860764"/>
            <a:ext cx="3756273" cy="5381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867882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43528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Наступний рік родина прожила у Криму, де майбутня поетеса відвідувала Ялтинську гімназію і пережила бурхливе захоплення революційною романтикою. У 1906 р. </a:t>
            </a:r>
            <a:r>
              <a:rPr lang="uk-UA" dirty="0" err="1"/>
              <a:t>Цвєтаєви</a:t>
            </a:r>
            <a:r>
              <a:rPr lang="uk-UA" dirty="0"/>
              <a:t> повернулися у </a:t>
            </a:r>
            <a:r>
              <a:rPr lang="uk-UA" dirty="0" err="1"/>
              <a:t>Тарус</a:t>
            </a:r>
            <a:r>
              <a:rPr lang="uk-UA" dirty="0"/>
              <a:t>, де невдовзі померла мати </a:t>
            </a:r>
            <a:r>
              <a:rPr lang="uk-UA" dirty="0" err="1"/>
              <a:t>Цвєтаєвої</a:t>
            </a:r>
            <a:r>
              <a:rPr lang="uk-UA" dirty="0"/>
              <a:t>. Того ж року вона вступила в інтернат при московській приватній гімназії. У 1908 р. </a:t>
            </a:r>
            <a:r>
              <a:rPr lang="uk-UA" dirty="0" err="1" smtClean="0"/>
              <a:t>Цвєтаєва</a:t>
            </a:r>
            <a:r>
              <a:rPr lang="uk-UA" dirty="0" smtClean="0"/>
              <a:t> </a:t>
            </a:r>
            <a:r>
              <a:rPr lang="uk-UA" dirty="0"/>
              <a:t>самостійно здійснила поїздку у Париж, де в </a:t>
            </a:r>
            <a:r>
              <a:rPr lang="uk-UA" dirty="0" err="1"/>
              <a:t>Сорбонні</a:t>
            </a:r>
            <a:r>
              <a:rPr lang="uk-UA" dirty="0"/>
              <a:t> слухала скорочений курс історії </a:t>
            </a:r>
            <a:r>
              <a:rPr lang="uk-UA" dirty="0" err="1"/>
              <a:t>старофранцузької</a:t>
            </a:r>
            <a:r>
              <a:rPr lang="uk-UA" dirty="0"/>
              <a:t> </a:t>
            </a:r>
            <a:r>
              <a:rPr lang="uk-UA" dirty="0" smtClean="0"/>
              <a:t>літератури.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0536882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43690" cy="608503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3600"/>
            <a:ext cx="8244408" cy="914400"/>
          </a:xfrm>
        </p:spPr>
        <p:txBody>
          <a:bodyPr/>
          <a:lstStyle/>
          <a:p>
            <a:r>
              <a:rPr lang="ru-RU" sz="2800" dirty="0"/>
              <a:t>У 1912 р. вона </a:t>
            </a:r>
            <a:r>
              <a:rPr lang="ru-RU" sz="2800" dirty="0" err="1"/>
              <a:t>одружилася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Сергієм</a:t>
            </a:r>
            <a:r>
              <a:rPr lang="ru-RU" sz="2800" dirty="0"/>
              <a:t> </a:t>
            </a:r>
            <a:r>
              <a:rPr lang="ru-RU" sz="2800" dirty="0" err="1"/>
              <a:t>Ефроном</a:t>
            </a:r>
            <a:r>
              <a:rPr lang="ru-RU" sz="2800" dirty="0"/>
              <a:t>.</a:t>
            </a:r>
            <a:endParaRPr lang="uk-UA" sz="2800" dirty="0"/>
          </a:p>
        </p:txBody>
      </p:sp>
    </p:spTree>
    <p:extLst>
      <p:ext uri="{BB962C8B-B14F-4D97-AF65-F5344CB8AC3E}">
        <p14:creationId xmlns="" xmlns:p14="http://schemas.microsoft.com/office/powerpoint/2010/main" val="39998881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7955" y="5333055"/>
            <a:ext cx="3384376" cy="864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Олександр Блок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1" y="836712"/>
            <a:ext cx="3175000" cy="4508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" y="188640"/>
            <a:ext cx="5943996" cy="684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32318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364088" cy="674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З початком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Цвєтаєва</a:t>
            </a:r>
            <a:r>
              <a:rPr lang="ru-RU" dirty="0"/>
              <a:t> жила впроголодь, </a:t>
            </a:r>
            <a:r>
              <a:rPr lang="ru-RU" dirty="0" err="1"/>
              <a:t>їздила</a:t>
            </a:r>
            <a:r>
              <a:rPr lang="ru-RU" dirty="0"/>
              <a:t> за продуктами у Тамбов, а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дочок</a:t>
            </a:r>
            <a:r>
              <a:rPr lang="ru-RU" dirty="0"/>
              <a:t> </a:t>
            </a:r>
            <a:r>
              <a:rPr lang="ru-RU" dirty="0" err="1"/>
              <a:t>змушена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віддати</a:t>
            </a:r>
            <a:r>
              <a:rPr lang="ru-RU" dirty="0"/>
              <a:t> у </a:t>
            </a:r>
            <a:r>
              <a:rPr lang="ru-RU" dirty="0" err="1"/>
              <a:t>Кунцевський</a:t>
            </a:r>
            <a:r>
              <a:rPr lang="ru-RU" dirty="0"/>
              <a:t> </a:t>
            </a:r>
            <a:r>
              <a:rPr lang="ru-RU" dirty="0" err="1"/>
              <a:t>притулок</a:t>
            </a:r>
            <a:r>
              <a:rPr lang="ru-RU" dirty="0"/>
              <a:t>, </a:t>
            </a:r>
            <a:r>
              <a:rPr lang="ru-RU" dirty="0" err="1"/>
              <a:t>аби</a:t>
            </a:r>
            <a:r>
              <a:rPr lang="ru-RU" dirty="0"/>
              <a:t> </a:t>
            </a:r>
            <a:r>
              <a:rPr lang="ru-RU" dirty="0" err="1"/>
              <a:t>хоч</a:t>
            </a:r>
            <a:r>
              <a:rPr lang="ru-RU" dirty="0"/>
              <a:t> </a:t>
            </a:r>
            <a:r>
              <a:rPr lang="ru-RU" dirty="0" err="1"/>
              <a:t>якось</a:t>
            </a:r>
            <a:r>
              <a:rPr lang="ru-RU" dirty="0"/>
              <a:t> </a:t>
            </a:r>
            <a:r>
              <a:rPr lang="ru-RU" dirty="0" err="1"/>
              <a:t>прогодувати</a:t>
            </a:r>
            <a:r>
              <a:rPr lang="ru-RU" dirty="0"/>
              <a:t>. Одна з них </a:t>
            </a:r>
            <a:r>
              <a:rPr lang="ru-RU" dirty="0" err="1" smtClean="0"/>
              <a:t>Аріадна</a:t>
            </a:r>
            <a:r>
              <a:rPr lang="ru-RU" dirty="0" smtClean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захворіла</a:t>
            </a:r>
            <a:r>
              <a:rPr lang="ru-RU" dirty="0"/>
              <a:t>, а </a:t>
            </a:r>
            <a:r>
              <a:rPr lang="ru-RU" dirty="0" err="1"/>
              <a:t>інша</a:t>
            </a:r>
            <a:r>
              <a:rPr lang="ru-RU" dirty="0"/>
              <a:t> </a:t>
            </a:r>
            <a:r>
              <a:rPr lang="ru-RU" dirty="0" err="1" smtClean="0"/>
              <a:t>Ірина</a:t>
            </a:r>
            <a:r>
              <a:rPr lang="ru-RU" dirty="0" smtClean="0"/>
              <a:t> </a:t>
            </a:r>
            <a:r>
              <a:rPr lang="ru-RU" dirty="0"/>
              <a:t>померла. У 1922 р. </a:t>
            </a:r>
            <a:r>
              <a:rPr lang="ru-RU" dirty="0" err="1"/>
              <a:t>Цвєтаєва</a:t>
            </a:r>
            <a:r>
              <a:rPr lang="ru-RU" dirty="0"/>
              <a:t> </a:t>
            </a:r>
            <a:r>
              <a:rPr lang="ru-RU" dirty="0" err="1"/>
              <a:t>виїхала</a:t>
            </a:r>
            <a:r>
              <a:rPr lang="ru-RU" dirty="0"/>
              <a:t> за кордон до </a:t>
            </a:r>
            <a:r>
              <a:rPr lang="ru-RU" dirty="0" err="1"/>
              <a:t>чоловіка</a:t>
            </a:r>
            <a:r>
              <a:rPr lang="ru-RU" dirty="0"/>
              <a:t> С. </a:t>
            </a:r>
            <a:r>
              <a:rPr lang="ru-RU" dirty="0" err="1"/>
              <a:t>Ефрона</a:t>
            </a:r>
            <a:r>
              <a:rPr lang="ru-RU" dirty="0"/>
              <a:t> — </a:t>
            </a:r>
            <a:r>
              <a:rPr lang="ru-RU" dirty="0" err="1"/>
              <a:t>колишнього</a:t>
            </a:r>
            <a:r>
              <a:rPr lang="ru-RU" dirty="0"/>
              <a:t> </a:t>
            </a:r>
            <a:r>
              <a:rPr lang="ru-RU" dirty="0" err="1"/>
              <a:t>офіцера</a:t>
            </a:r>
            <a:r>
              <a:rPr lang="ru-RU" dirty="0"/>
              <a:t> </a:t>
            </a:r>
            <a:r>
              <a:rPr lang="ru-RU" dirty="0" err="1"/>
              <a:t>Добровольчої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. </a:t>
            </a: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чоловіком</a:t>
            </a:r>
            <a:r>
              <a:rPr lang="ru-RU" dirty="0"/>
              <a:t> у </a:t>
            </a:r>
            <a:r>
              <a:rPr lang="ru-RU" dirty="0" err="1"/>
              <a:t>еміграції</a:t>
            </a:r>
            <a:r>
              <a:rPr lang="ru-RU" dirty="0"/>
              <a:t> і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сина</a:t>
            </a:r>
            <a:r>
              <a:rPr lang="ru-RU" dirty="0"/>
              <a:t> на </a:t>
            </a:r>
            <a:r>
              <a:rPr lang="ru-RU" dirty="0" err="1"/>
              <a:t>деякий</a:t>
            </a:r>
            <a:r>
              <a:rPr lang="ru-RU" dirty="0"/>
              <a:t> час повернули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втрачену</a:t>
            </a:r>
            <a:r>
              <a:rPr lang="ru-RU" dirty="0"/>
              <a:t> </a:t>
            </a:r>
            <a:r>
              <a:rPr lang="ru-RU" dirty="0" err="1"/>
              <a:t>душевну</a:t>
            </a:r>
            <a:r>
              <a:rPr lang="ru-RU" dirty="0"/>
              <a:t> </a:t>
            </a:r>
            <a:r>
              <a:rPr lang="ru-RU" dirty="0" err="1"/>
              <a:t>рівновагу</a:t>
            </a:r>
            <a:r>
              <a:rPr lang="ru-RU" dirty="0"/>
              <a:t>, але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постійні</a:t>
            </a:r>
            <a:r>
              <a:rPr lang="ru-RU" dirty="0"/>
              <a:t> </a:t>
            </a:r>
            <a:r>
              <a:rPr lang="ru-RU" dirty="0" err="1"/>
              <a:t>поневіряння</a:t>
            </a:r>
            <a:r>
              <a:rPr lang="ru-RU" dirty="0"/>
              <a:t> і </a:t>
            </a:r>
            <a:r>
              <a:rPr lang="ru-RU" dirty="0" err="1"/>
              <a:t>безкінечні</a:t>
            </a:r>
            <a:r>
              <a:rPr lang="ru-RU" dirty="0"/>
              <a:t> </a:t>
            </a:r>
            <a:r>
              <a:rPr lang="ru-RU" dirty="0" err="1"/>
              <a:t>переїзди</a:t>
            </a:r>
            <a:r>
              <a:rPr lang="ru-RU" dirty="0"/>
              <a:t> з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в </a:t>
            </a:r>
            <a:r>
              <a:rPr lang="ru-RU" dirty="0" err="1"/>
              <a:t>іншу</a:t>
            </a:r>
            <a:r>
              <a:rPr lang="ru-RU" dirty="0"/>
              <a:t>, </a:t>
            </a:r>
            <a:r>
              <a:rPr lang="ru-RU" dirty="0" err="1"/>
              <a:t>прохолодне</a:t>
            </a:r>
            <a:r>
              <a:rPr lang="ru-RU" dirty="0"/>
              <a:t>, а то й </a:t>
            </a:r>
            <a:r>
              <a:rPr lang="ru-RU" dirty="0" err="1"/>
              <a:t>вороже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з боку </a:t>
            </a:r>
            <a:r>
              <a:rPr lang="ru-RU" dirty="0" err="1"/>
              <a:t>еміграційної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(через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терпиме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Радянської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)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створювали</a:t>
            </a:r>
            <a:r>
              <a:rPr lang="ru-RU" dirty="0"/>
              <a:t> </a:t>
            </a:r>
            <a:r>
              <a:rPr lang="ru-RU" dirty="0" err="1"/>
              <a:t>напружену</a:t>
            </a:r>
            <a:r>
              <a:rPr lang="ru-RU" dirty="0"/>
              <a:t> </a:t>
            </a:r>
            <a:r>
              <a:rPr lang="ru-RU" dirty="0" err="1"/>
              <a:t>психологічну</a:t>
            </a:r>
            <a:r>
              <a:rPr lang="ru-RU" dirty="0"/>
              <a:t> атмосферу.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28" y="692696"/>
            <a:ext cx="396147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25650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363" y="1124744"/>
            <a:ext cx="5410944" cy="597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/>
              <a:t>А </a:t>
            </a:r>
            <a:r>
              <a:rPr lang="ru-RU" sz="2400" b="1" i="1" dirty="0" err="1"/>
              <a:t>всe</a:t>
            </a:r>
            <a:r>
              <a:rPr lang="ru-RU" sz="2400" b="1" i="1" dirty="0"/>
              <a:t> же спорить и петь устанет</a:t>
            </a:r>
          </a:p>
          <a:p>
            <a:pPr marL="0" indent="0">
              <a:buNone/>
            </a:pPr>
            <a:r>
              <a:rPr lang="ru-RU" sz="2400" b="1" i="1" dirty="0"/>
              <a:t> И этот рот!</a:t>
            </a:r>
          </a:p>
          <a:p>
            <a:pPr marL="0" indent="0">
              <a:buNone/>
            </a:pPr>
            <a:r>
              <a:rPr lang="ru-RU" sz="2400" b="1" i="1" dirty="0"/>
              <a:t> А </a:t>
            </a:r>
            <a:r>
              <a:rPr lang="ru-RU" sz="2400" b="1" i="1" dirty="0" err="1"/>
              <a:t>всe</a:t>
            </a:r>
            <a:r>
              <a:rPr lang="ru-RU" sz="2400" b="1" i="1" dirty="0"/>
              <a:t> же время меня обманет</a:t>
            </a:r>
          </a:p>
          <a:p>
            <a:pPr marL="0" indent="0">
              <a:buNone/>
            </a:pPr>
            <a:r>
              <a:rPr lang="ru-RU" sz="2400" b="1" i="1" dirty="0"/>
              <a:t> И сон - придет. </a:t>
            </a:r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/>
              <a:t>И лягу тихо, смежу ресницы,</a:t>
            </a:r>
          </a:p>
          <a:p>
            <a:pPr marL="0" indent="0">
              <a:buNone/>
            </a:pPr>
            <a:r>
              <a:rPr lang="ru-RU" sz="2400" b="1" i="1" dirty="0"/>
              <a:t> Смежу ресницы.</a:t>
            </a:r>
          </a:p>
          <a:p>
            <a:pPr marL="0" indent="0">
              <a:buNone/>
            </a:pPr>
            <a:r>
              <a:rPr lang="ru-RU" sz="2400" b="1" i="1" dirty="0"/>
              <a:t> И лягу тихо, и будут сниться</a:t>
            </a:r>
          </a:p>
          <a:p>
            <a:pPr marL="0" indent="0">
              <a:buNone/>
            </a:pPr>
            <a:r>
              <a:rPr lang="ru-RU" sz="2400" b="1" i="1" dirty="0"/>
              <a:t> Деревья и птицы.</a:t>
            </a:r>
            <a:endParaRPr lang="uk-UA" sz="2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553228"/>
            <a:ext cx="3691940" cy="4867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483437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рина Цветаева. Попытка ревности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324544" y="0"/>
            <a:ext cx="9577064" cy="836712"/>
          </a:xfrm>
        </p:spPr>
        <p:txBody>
          <a:bodyPr/>
          <a:lstStyle/>
          <a:p>
            <a:pPr marL="18288" indent="0" algn="ctr">
              <a:buNone/>
            </a:pPr>
            <a:r>
              <a:rPr lang="uk-UA" i="1" dirty="0"/>
              <a:t>Марина </a:t>
            </a:r>
            <a:r>
              <a:rPr lang="uk-UA" i="1" dirty="0" err="1" smtClean="0"/>
              <a:t>Цветаева</a:t>
            </a:r>
            <a:r>
              <a:rPr lang="uk-UA" i="1" dirty="0" smtClean="0"/>
              <a:t> «</a:t>
            </a:r>
            <a:r>
              <a:rPr lang="uk-UA" i="1" dirty="0" err="1" smtClean="0"/>
              <a:t>Попытка</a:t>
            </a:r>
            <a:r>
              <a:rPr lang="uk-UA" i="1" dirty="0" smtClean="0"/>
              <a:t> </a:t>
            </a:r>
            <a:r>
              <a:rPr lang="uk-UA" i="1" dirty="0" err="1" smtClean="0"/>
              <a:t>ревности</a:t>
            </a:r>
            <a:r>
              <a:rPr lang="uk-UA" i="1" dirty="0" smtClean="0"/>
              <a:t>»</a:t>
            </a:r>
            <a:r>
              <a:rPr lang="en-US" i="1" dirty="0" smtClean="0"/>
              <a:t> </a:t>
            </a:r>
            <a:r>
              <a:rPr lang="uk-UA" i="1" dirty="0" smtClean="0"/>
              <a:t> читає Олена Устименко</a:t>
            </a:r>
            <a:endParaRPr lang="uk-UA" i="1" dirty="0"/>
          </a:p>
        </p:txBody>
      </p:sp>
    </p:spTree>
    <p:extLst>
      <p:ext uri="{BB962C8B-B14F-4D97-AF65-F5344CB8AC3E}">
        <p14:creationId xmlns="" xmlns:p14="http://schemas.microsoft.com/office/powerpoint/2010/main" val="38085235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7"/>
            <a:ext cx="8363272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Потрапивши в еміграцію, </a:t>
            </a:r>
            <a:r>
              <a:rPr lang="uk-UA" dirty="0" err="1"/>
              <a:t>Цвєтаєва</a:t>
            </a:r>
            <a:r>
              <a:rPr lang="uk-UA" dirty="0"/>
              <a:t> спочатку </a:t>
            </a:r>
            <a:r>
              <a:rPr lang="uk-UA" dirty="0" smtClean="0"/>
              <a:t>мешкала </a:t>
            </a:r>
            <a:r>
              <a:rPr lang="uk-UA" dirty="0"/>
              <a:t>у Берліні, який їй не сподобався. За її словами, це був світ «після Росії — прусський, після революційної Москви — буржуазний, не сприйманий ні очима, ні </a:t>
            </a:r>
            <a:r>
              <a:rPr lang="uk-UA" dirty="0" smtClean="0"/>
              <a:t>душею,чужий</a:t>
            </a:r>
            <a:r>
              <a:rPr lang="uk-UA" dirty="0"/>
              <a:t>». </a:t>
            </a:r>
            <a:r>
              <a:rPr lang="uk-UA" dirty="0" err="1"/>
              <a:t>Цвєтаєва</a:t>
            </a:r>
            <a:r>
              <a:rPr lang="uk-UA" dirty="0"/>
              <a:t> перебралася у Чехію, яка їй дуже сподобалась. З листопада 1925 р. </a:t>
            </a:r>
            <a:r>
              <a:rPr lang="uk-UA" dirty="0" err="1"/>
              <a:t>Цвєтаєва</a:t>
            </a:r>
            <a:r>
              <a:rPr lang="uk-UA" dirty="0"/>
              <a:t> оселилася у Франції, але враження від цієї країни у неї залишилися не найкращі: «Париж мені духовно нічого не дав»; «Париж не для мене». Якимось чином причетний до вбивства у Парижі одного із троцькістів, утік із Франції і повернувся у Росію її чоловік, а вслід за ним і донька Аріадна 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424936" cy="4212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348016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4853" cy="6844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8"/>
            <a:ext cx="9252521" cy="695789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5864161"/>
            <a:ext cx="8964487" cy="980728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sz="2800" dirty="0" smtClean="0"/>
              <a:t>Марина </a:t>
            </a:r>
            <a:r>
              <a:rPr lang="uk-UA" sz="2800" dirty="0" err="1" smtClean="0"/>
              <a:t>Цвєтаєва</a:t>
            </a:r>
            <a:r>
              <a:rPr lang="uk-UA" sz="2800" dirty="0" smtClean="0"/>
              <a:t> </a:t>
            </a:r>
            <a:r>
              <a:rPr lang="uk-UA" sz="2800" dirty="0"/>
              <a:t>та донька </a:t>
            </a:r>
            <a:r>
              <a:rPr lang="uk-UA" sz="2800" dirty="0" smtClean="0"/>
              <a:t>Аріадна </a:t>
            </a:r>
            <a:r>
              <a:rPr lang="uk-UA" sz="2800" dirty="0" err="1"/>
              <a:t>Эфрон</a:t>
            </a:r>
            <a:endParaRPr lang="uk-UA" sz="2800" dirty="0"/>
          </a:p>
        </p:txBody>
      </p:sp>
    </p:spTree>
    <p:extLst>
      <p:ext uri="{BB962C8B-B14F-4D97-AF65-F5344CB8AC3E}">
        <p14:creationId xmlns="" xmlns:p14="http://schemas.microsoft.com/office/powerpoint/2010/main" val="36302463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1986" y="5935490"/>
            <a:ext cx="4815426" cy="891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Сергій</a:t>
            </a:r>
            <a:r>
              <a:rPr lang="ru-RU" dirty="0" smtClean="0"/>
              <a:t> </a:t>
            </a:r>
            <a:r>
              <a:rPr lang="ru-RU" dirty="0" err="1" smtClean="0"/>
              <a:t>Єфрон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68" y="2825776"/>
            <a:ext cx="4676262" cy="310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05"/>
            <a:ext cx="880268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59247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5796136" y="5157192"/>
            <a:ext cx="2664296" cy="1440160"/>
          </a:xfrm>
        </p:spPr>
        <p:txBody>
          <a:bodyPr/>
          <a:lstStyle/>
          <a:p>
            <a:pPr marL="18288" indent="0">
              <a:buNone/>
            </a:pPr>
            <a:r>
              <a:rPr lang="uk-UA" dirty="0" smtClean="0"/>
              <a:t>Георгій </a:t>
            </a:r>
            <a:r>
              <a:rPr lang="uk-UA" dirty="0" err="1" smtClean="0"/>
              <a:t>Єфрон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284"/>
            <a:ext cx="49022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3459088" cy="45832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8726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974303" cy="4752528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01111" y="5069695"/>
            <a:ext cx="6540039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848451"/>
            <a:ext cx="3672407" cy="95159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uk-UA" sz="2400" dirty="0" err="1" smtClean="0"/>
              <a:t>Амедео</a:t>
            </a:r>
            <a:r>
              <a:rPr lang="uk-UA" sz="2400" dirty="0" smtClean="0"/>
              <a:t> </a:t>
            </a:r>
            <a:r>
              <a:rPr lang="uk-UA" sz="2400" dirty="0" err="1"/>
              <a:t>Модільяні</a:t>
            </a:r>
            <a:endParaRPr lang="uk-U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84028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9738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арина Цветаева - Расстояние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80528" y="0"/>
            <a:ext cx="9775424" cy="717341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-315416"/>
            <a:ext cx="7920880" cy="1656184"/>
          </a:xfrm>
        </p:spPr>
        <p:txBody>
          <a:bodyPr/>
          <a:lstStyle/>
          <a:p>
            <a:pPr marL="18288" indent="0" algn="ctr">
              <a:buNone/>
            </a:pPr>
            <a:r>
              <a:rPr lang="uk-UA" i="1" dirty="0"/>
              <a:t>Марина </a:t>
            </a:r>
            <a:r>
              <a:rPr lang="uk-UA" i="1" dirty="0" err="1"/>
              <a:t>Цветаева</a:t>
            </a:r>
            <a:r>
              <a:rPr lang="uk-UA" i="1" dirty="0"/>
              <a:t> </a:t>
            </a:r>
            <a:r>
              <a:rPr lang="uk-UA" i="1" dirty="0" smtClean="0"/>
              <a:t> «</a:t>
            </a:r>
            <a:r>
              <a:rPr lang="uk-UA" i="1" dirty="0" err="1" smtClean="0"/>
              <a:t>Расстояние</a:t>
            </a:r>
            <a:r>
              <a:rPr lang="uk-UA" i="1" dirty="0" smtClean="0"/>
              <a:t>» читає Тетяна Бондаренко</a:t>
            </a:r>
            <a:endParaRPr lang="uk-UA" i="1" dirty="0"/>
          </a:p>
        </p:txBody>
      </p:sp>
    </p:spTree>
    <p:extLst>
      <p:ext uri="{BB962C8B-B14F-4D97-AF65-F5344CB8AC3E}">
        <p14:creationId xmlns="" xmlns:p14="http://schemas.microsoft.com/office/powerpoint/2010/main" val="18806214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3456384" cy="5174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85" y="332656"/>
            <a:ext cx="3676056" cy="5184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999" y="4725144"/>
            <a:ext cx="6712614" cy="238634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Такі дві різні жінки, але такі схожі долі, сповнені важких випробовувань і трагічних втрат, що дали світу два прекрасних імені - Анна Ахматова та Марина </a:t>
            </a:r>
            <a:r>
              <a:rPr lang="uk-UA" dirty="0" err="1"/>
              <a:t>Цвєтаєва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440279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755576" y="685801"/>
            <a:ext cx="7474024" cy="4471391"/>
          </a:xfrm>
        </p:spPr>
        <p:txBody>
          <a:bodyPr/>
          <a:lstStyle/>
          <a:p>
            <a:pPr marL="18288" indent="0" algn="ctr">
              <a:buNone/>
            </a:pPr>
            <a:r>
              <a:rPr lang="uk-UA" i="1" dirty="0" smtClean="0"/>
              <a:t>Над проектом працювала і підготувала презентацію учениця 11- правового класу </a:t>
            </a:r>
          </a:p>
          <a:p>
            <a:pPr marL="18288" indent="0" algn="ctr">
              <a:buNone/>
            </a:pPr>
            <a:r>
              <a:rPr lang="uk-UA" i="1" dirty="0" smtClean="0"/>
              <a:t>ЕПЛ м. Рівного </a:t>
            </a:r>
          </a:p>
          <a:p>
            <a:pPr marL="18288" indent="0" algn="ctr">
              <a:buNone/>
            </a:pPr>
            <a:r>
              <a:rPr lang="uk-UA" i="1" dirty="0" smtClean="0"/>
              <a:t>Івасюк Ірина</a:t>
            </a:r>
            <a:endParaRPr lang="uk-UA" i="1" dirty="0"/>
          </a:p>
        </p:txBody>
      </p:sp>
    </p:spTree>
    <p:extLst>
      <p:ext uri="{BB962C8B-B14F-4D97-AF65-F5344CB8AC3E}">
        <p14:creationId xmlns="" xmlns:p14="http://schemas.microsoft.com/office/powerpoint/2010/main" val="18672009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tretch/>
        </p:blipFill>
        <p:spPr>
          <a:xfrm>
            <a:off x="-441325" y="0"/>
            <a:ext cx="9585325" cy="7189788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="" xmlns:p14="http://schemas.microsoft.com/office/powerpoint/2010/main" val="41875385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776" y="260648"/>
            <a:ext cx="4680520" cy="64807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На долю А. Ахматової у російській літературі випала особлива місія. Вустами Ахматової заговорила, розправивши </a:t>
            </a:r>
            <a:r>
              <a:rPr lang="uk-UA" dirty="0" smtClean="0"/>
              <a:t>могутні </a:t>
            </a:r>
            <a:r>
              <a:rPr lang="uk-UA" dirty="0"/>
              <a:t>крила, російська жіноча поезія. Видатні сучасниці поетеси зазначали, що у своїй творчості вона дала «цілу книгу Жіночої душі», висловила головні її суперечності, «яким стільки років не було виходу</a:t>
            </a:r>
            <a:r>
              <a:rPr lang="uk-UA" dirty="0" smtClean="0"/>
              <a:t>...»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4" t="1950" r="2937" b="2216"/>
          <a:stretch/>
        </p:blipFill>
        <p:spPr>
          <a:xfrm>
            <a:off x="595745" y="734291"/>
            <a:ext cx="3685310" cy="558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111093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381642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В особі Ахматової російська «жіноча» поезія дорівнялася до «чоловічої», скасувавши давні упередження, згідно з якими аналогічні явища у російській </a:t>
            </a:r>
            <a:r>
              <a:rPr lang="uk-UA" dirty="0" smtClean="0"/>
              <a:t>літературі </a:t>
            </a:r>
            <a:r>
              <a:rPr lang="en-US" dirty="0"/>
              <a:t>XIX </a:t>
            </a:r>
            <a:r>
              <a:rPr lang="uk-UA" dirty="0"/>
              <a:t>ст. здебільшого зверхньо оцінювалися хіба що як розваги освічених дам. Не випадково критика майже </a:t>
            </a:r>
            <a:r>
              <a:rPr lang="uk-UA" dirty="0" smtClean="0"/>
              <a:t>відразу </a:t>
            </a:r>
            <a:r>
              <a:rPr lang="uk-UA" dirty="0"/>
              <a:t>відвела Ахматовій місце поруч з О. Блоком. Та й сам Блок з великою повагою вирізняв її на тлі багатої творчими особистостями «Срібної доби». Він і книжки свої надписував їй як рівний - рівній: «Блок - Ахматовій».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04" y="3356992"/>
            <a:ext cx="4580680" cy="338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398158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280920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Друга заслуга цієї поетеси полягала в тому, що, пройшовши через усі катаклізми російської історії перших двох третин </a:t>
            </a:r>
            <a:r>
              <a:rPr lang="en-US" dirty="0"/>
              <a:t>XX </a:t>
            </a:r>
            <a:r>
              <a:rPr lang="uk-UA" dirty="0"/>
              <a:t>ст. - дві світові війни, революції, страшні ексцеси радянської влади від часів її встановлення до хрущовської «відлиги», - переживши загибель блискучого покоління творчої інтелігенції «Срібної доби», Ахматова завершила цілу епоху російської культури, стала хранителькою її найкращих традицій і передала трагічний досвід свого покоління поетам 60-80-х років. Вона була одним із тих майстрів слова, які не дали бур'янові </a:t>
            </a:r>
            <a:r>
              <a:rPr lang="uk-UA" dirty="0" err="1"/>
              <a:t>соцреалістичної</a:t>
            </a:r>
            <a:r>
              <a:rPr lang="uk-UA" dirty="0"/>
              <a:t> літератури заполонити ниву російської словесності.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3731115"/>
            <a:ext cx="4883759" cy="31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647956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692696"/>
            <a:ext cx="375476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И как будто по ошибке</a:t>
            </a:r>
          </a:p>
          <a:p>
            <a:pPr marL="0" indent="0">
              <a:buNone/>
            </a:pPr>
            <a:r>
              <a:rPr lang="ru-RU" sz="2400" b="1" i="1" dirty="0" smtClean="0"/>
              <a:t>Я сказала «Ты…»</a:t>
            </a:r>
          </a:p>
          <a:p>
            <a:pPr marL="0" indent="0">
              <a:buNone/>
            </a:pPr>
            <a:r>
              <a:rPr lang="ru-RU" sz="2400" b="1" i="1" dirty="0" smtClean="0"/>
              <a:t>Озарила тень улыбки</a:t>
            </a:r>
          </a:p>
          <a:p>
            <a:pPr marL="0" indent="0">
              <a:buNone/>
            </a:pPr>
            <a:r>
              <a:rPr lang="ru-RU" sz="2400" b="1" i="1" dirty="0" smtClean="0"/>
              <a:t>Милые черты.</a:t>
            </a:r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 smtClean="0"/>
              <a:t>От подобных оговорок</a:t>
            </a:r>
          </a:p>
          <a:p>
            <a:pPr marL="0" indent="0">
              <a:buNone/>
            </a:pPr>
            <a:r>
              <a:rPr lang="ru-RU" sz="2400" b="1" i="1" dirty="0" smtClean="0"/>
              <a:t>Всякий вспыхнет взор…</a:t>
            </a:r>
          </a:p>
          <a:p>
            <a:pPr marL="0" indent="0">
              <a:buNone/>
            </a:pPr>
            <a:r>
              <a:rPr lang="ru-RU" sz="2400" b="1" i="1" dirty="0" smtClean="0"/>
              <a:t>Я люблю тебя, как</a:t>
            </a:r>
          </a:p>
          <a:p>
            <a:pPr marL="0" indent="0">
              <a:buNone/>
            </a:pPr>
            <a:r>
              <a:rPr lang="ru-RU" sz="2400" b="1" i="1" dirty="0" smtClean="0"/>
              <a:t>сорок Ласковых сестер</a:t>
            </a:r>
          </a:p>
          <a:p>
            <a:pPr marL="0" indent="0">
              <a:buNone/>
            </a:pPr>
            <a:r>
              <a:rPr lang="ru-RU" sz="2400" b="1" i="1" dirty="0" smtClean="0"/>
              <a:t>1909 р.</a:t>
            </a:r>
            <a:endParaRPr lang="uk-UA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4" y="404665"/>
            <a:ext cx="4058865" cy="581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181985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505</TotalTime>
  <Words>1828</Words>
  <Application>Microsoft Office PowerPoint</Application>
  <PresentationFormat>Экран (4:3)</PresentationFormat>
  <Paragraphs>92</Paragraphs>
  <Slides>42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Базовая</vt:lpstr>
      <vt:lpstr>Дві жінки-дві долі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Ольга Кардовська «Анна Ахматова»</vt:lpstr>
      <vt:lpstr>Слайд 12</vt:lpstr>
      <vt:lpstr>Слайд 13</vt:lpstr>
      <vt:lpstr>Микола Гумільов(чоловік), Лев Гумільов(син) та Анна Ахматова 1914 р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Лев Гумільов(син) та Анна Ахматова 1960р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У 1912 р. вона одружилася із Сергієм Ефроном.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Дві жінки, дві долі</dc:title>
  <dc:creator>Наталія</dc:creator>
  <cp:lastModifiedBy>Хрищук Андрей Иванович</cp:lastModifiedBy>
  <cp:revision>57</cp:revision>
  <dcterms:created xsi:type="dcterms:W3CDTF">2014-01-12T19:23:13Z</dcterms:created>
  <dcterms:modified xsi:type="dcterms:W3CDTF">2015-09-10T09:56:33Z</dcterms:modified>
</cp:coreProperties>
</file>